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7" r:id="rId2"/>
  </p:sldMasterIdLst>
  <p:notesMasterIdLst>
    <p:notesMasterId r:id="rId40"/>
  </p:notesMasterIdLst>
  <p:sldIdLst>
    <p:sldId id="256" r:id="rId3"/>
    <p:sldId id="299" r:id="rId4"/>
    <p:sldId id="265" r:id="rId5"/>
    <p:sldId id="267" r:id="rId6"/>
    <p:sldId id="270" r:id="rId7"/>
    <p:sldId id="301" r:id="rId8"/>
    <p:sldId id="308" r:id="rId9"/>
    <p:sldId id="310" r:id="rId10"/>
    <p:sldId id="284" r:id="rId11"/>
    <p:sldId id="282" r:id="rId12"/>
    <p:sldId id="261" r:id="rId13"/>
    <p:sldId id="285" r:id="rId14"/>
    <p:sldId id="274" r:id="rId15"/>
    <p:sldId id="276" r:id="rId16"/>
    <p:sldId id="302" r:id="rId17"/>
    <p:sldId id="307" r:id="rId18"/>
    <p:sldId id="292" r:id="rId19"/>
    <p:sldId id="286" r:id="rId20"/>
    <p:sldId id="273" r:id="rId21"/>
    <p:sldId id="293" r:id="rId22"/>
    <p:sldId id="303" r:id="rId23"/>
    <p:sldId id="296" r:id="rId24"/>
    <p:sldId id="260" r:id="rId25"/>
    <p:sldId id="262" r:id="rId26"/>
    <p:sldId id="312" r:id="rId27"/>
    <p:sldId id="313" r:id="rId28"/>
    <p:sldId id="314" r:id="rId29"/>
    <p:sldId id="263" r:id="rId30"/>
    <p:sldId id="264" r:id="rId31"/>
    <p:sldId id="311" r:id="rId32"/>
    <p:sldId id="309" r:id="rId33"/>
    <p:sldId id="305" r:id="rId34"/>
    <p:sldId id="304" r:id="rId35"/>
    <p:sldId id="298" r:id="rId36"/>
    <p:sldId id="306" r:id="rId37"/>
    <p:sldId id="315" r:id="rId38"/>
    <p:sldId id="316" r:id="rId3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ather Tomlinson" initials="H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828"/>
    <a:srgbClr val="99CCFF"/>
    <a:srgbClr val="66CCFF"/>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82" autoAdjust="0"/>
    <p:restoredTop sz="75488" autoAdjust="0"/>
  </p:normalViewPr>
  <p:slideViewPr>
    <p:cSldViewPr>
      <p:cViewPr varScale="1">
        <p:scale>
          <a:sx n="82" d="100"/>
          <a:sy n="82" d="100"/>
        </p:scale>
        <p:origin x="-907" y="-82"/>
      </p:cViewPr>
      <p:guideLst>
        <p:guide orient="horz" pos="4201"/>
        <p:guide orient="horz" pos="618"/>
        <p:guide orient="horz" pos="527"/>
        <p:guide pos="2880"/>
        <p:guide pos="295"/>
      </p:guideLst>
    </p:cSldViewPr>
  </p:slideViewPr>
  <p:notesTextViewPr>
    <p:cViewPr>
      <p:scale>
        <a:sx n="100" d="100"/>
        <a:sy n="100" d="100"/>
      </p:scale>
      <p:origin x="0" y="0"/>
    </p:cViewPr>
  </p:notesTextViewPr>
  <p:sorterViewPr>
    <p:cViewPr>
      <p:scale>
        <a:sx n="66" d="100"/>
        <a:sy n="66" d="100"/>
      </p:scale>
      <p:origin x="0" y="174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59AAF0-5832-47A9-84E9-7F6852065621}" type="datetimeFigureOut">
              <a:rPr lang="nl-BE" smtClean="0"/>
              <a:pPr/>
              <a:t>17/02/2015</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F93375-D7F6-4718-BEEE-13F640AB85F0}" type="slidenum">
              <a:rPr lang="nl-BE" smtClean="0"/>
              <a:pPr/>
              <a:t>‹#›</a:t>
            </a:fld>
            <a:endParaRPr lang="nl-BE"/>
          </a:p>
        </p:txBody>
      </p:sp>
    </p:spTree>
    <p:extLst>
      <p:ext uri="{BB962C8B-B14F-4D97-AF65-F5344CB8AC3E}">
        <p14:creationId xmlns:p14="http://schemas.microsoft.com/office/powerpoint/2010/main" val="2732663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ww.fda.gov/MedicalDevices/Safety/AlertsandNotices/ucm393576.htm" TargetMode="External"/><Relationship Id="rId3" Type="http://schemas.openxmlformats.org/officeDocument/2006/relationships/hyperlink" Target="http://www.thelancet.com/journals/lanonc/article/PIIS1470-2045(14)70042-7/fulltext?rss=yes" TargetMode="External"/><Relationship Id="rId7" Type="http://schemas.openxmlformats.org/officeDocument/2006/relationships/hyperlink" Target="http://www.fda.gov/downloads/MedicalDevices/Safety/AlertsandNotices/UCM393589.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thelancet.com/journals/lanonc/article/PIIS1470-2045(14)70075-0/fulltext?rss=yes" TargetMode="External"/><Relationship Id="rId5" Type="http://schemas.openxmlformats.org/officeDocument/2006/relationships/hyperlink" Target="http://jama.jamanetwork.com/article.aspx?articleid=1828692" TargetMode="External"/><Relationship Id="rId4" Type="http://schemas.openxmlformats.org/officeDocument/2006/relationships/hyperlink" Target="http://www.bostonglobe.com/lifestyle/health-wellness/2014/03/27/two-hospitals-adjust-hysterectomy-surgery/D7UDUgejvCQUtUE0Lf4QOK/story.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jennifer.rodriguez@fda.hhs.gov"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www.fda.gov/MedicalDevices/Safety/AlertsandNotices/ucm393576.htm" TargetMode="External"/><Relationship Id="rId4" Type="http://schemas.openxmlformats.org/officeDocument/2006/relationships/hyperlink" Target="mailto:dice@fda.hhs.gov"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Amy Reed, MD, an anesthesiologist at Beth Israel Hospital in Boston, was diagnosed with fibroids in October 2013.</a:t>
            </a:r>
          </a:p>
          <a:p>
            <a:r>
              <a:rPr lang="en-US" dirty="0" smtClean="0"/>
              <a:t>The Wall Street Journal: </a:t>
            </a:r>
            <a:r>
              <a:rPr lang="en-US" dirty="0" err="1" smtClean="0"/>
              <a:t>morcellation</a:t>
            </a:r>
            <a:r>
              <a:rPr lang="en-US" dirty="0" smtClean="0"/>
              <a:t> of LMS may have worsened her prognosis by spreading the cancer around her abdomen.</a:t>
            </a:r>
          </a:p>
          <a:p>
            <a:r>
              <a:rPr lang="en-US" dirty="0" smtClean="0"/>
              <a:t>Since then, Dr. Reed's husband, cardiothoracic surgeon </a:t>
            </a:r>
            <a:r>
              <a:rPr lang="en-US" dirty="0" err="1" smtClean="0"/>
              <a:t>Hooman</a:t>
            </a:r>
            <a:r>
              <a:rPr lang="en-US" dirty="0" smtClean="0"/>
              <a:t> </a:t>
            </a:r>
            <a:r>
              <a:rPr lang="en-US" dirty="0" err="1" smtClean="0"/>
              <a:t>Noorchashm</a:t>
            </a:r>
            <a:r>
              <a:rPr lang="en-US" dirty="0" smtClean="0"/>
              <a:t>, MD, PhD, has led a campaign calling for a ban on </a:t>
            </a:r>
            <a:r>
              <a:rPr lang="en-US" dirty="0" err="1" smtClean="0"/>
              <a:t>morcellation</a:t>
            </a:r>
            <a:r>
              <a:rPr lang="en-US" dirty="0" smtClean="0"/>
              <a:t>. </a:t>
            </a: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4</a:t>
            </a:fld>
            <a:endParaRPr lang="nl-BE"/>
          </a:p>
        </p:txBody>
      </p:sp>
    </p:spTree>
    <p:extLst>
      <p:ext uri="{BB962C8B-B14F-4D97-AF65-F5344CB8AC3E}">
        <p14:creationId xmlns:p14="http://schemas.microsoft.com/office/powerpoint/2010/main" val="197079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92500"/>
          </a:bodyPr>
          <a:lstStyle/>
          <a:p>
            <a:r>
              <a:rPr lang="en-US" i="1" dirty="0" smtClean="0"/>
              <a:t>The Lancet</a:t>
            </a:r>
            <a:r>
              <a:rPr lang="en-US" dirty="0" smtClean="0"/>
              <a:t> publishes an </a:t>
            </a:r>
            <a:r>
              <a:rPr lang="en-US" dirty="0" smtClean="0">
                <a:hlinkClick r:id="rId3"/>
              </a:rPr>
              <a:t>editorial</a:t>
            </a:r>
            <a:r>
              <a:rPr lang="en-US" dirty="0" smtClean="0"/>
              <a:t> calling the SGO's position on </a:t>
            </a:r>
            <a:r>
              <a:rPr lang="en-US" dirty="0" err="1" smtClean="0"/>
              <a:t>morcellation</a:t>
            </a:r>
            <a:r>
              <a:rPr lang="en-US" dirty="0" smtClean="0"/>
              <a:t> "soft." "This problem needs urgent attention, not only because hysterectomy is extremely common and a 1 in 400 risk of </a:t>
            </a:r>
            <a:r>
              <a:rPr lang="en-US" dirty="0" err="1" smtClean="0"/>
              <a:t>morcellating</a:t>
            </a:r>
            <a:r>
              <a:rPr lang="en-US" dirty="0" smtClean="0"/>
              <a:t> an occult </a:t>
            </a:r>
            <a:r>
              <a:rPr lang="en-US" dirty="0" err="1" smtClean="0"/>
              <a:t>tumour</a:t>
            </a:r>
            <a:r>
              <a:rPr lang="en-US" dirty="0" smtClean="0"/>
              <a:t> is unacceptable, but also because these techniques are used in a wide range of settings," the editorial states.</a:t>
            </a:r>
          </a:p>
          <a:p>
            <a:r>
              <a:rPr lang="en-US" b="1" dirty="0" smtClean="0"/>
              <a:t>March 2014: </a:t>
            </a:r>
            <a:r>
              <a:rPr lang="en-US" dirty="0" smtClean="0"/>
              <a:t>Brigham and Women's and Massachusetts General hospitals </a:t>
            </a:r>
            <a:r>
              <a:rPr lang="en-US" dirty="0" smtClean="0">
                <a:hlinkClick r:id="rId4"/>
              </a:rPr>
              <a:t>tell their surgeons</a:t>
            </a:r>
            <a:r>
              <a:rPr lang="en-US" dirty="0" smtClean="0"/>
              <a:t> they'll only be allowed to use power </a:t>
            </a:r>
            <a:r>
              <a:rPr lang="en-US" dirty="0" err="1" smtClean="0"/>
              <a:t>morcellators</a:t>
            </a:r>
            <a:r>
              <a:rPr lang="en-US" dirty="0" smtClean="0"/>
              <a:t> inside a surgical bag.</a:t>
            </a:r>
          </a:p>
          <a:p>
            <a:r>
              <a:rPr lang="en-US" i="1" dirty="0" smtClean="0"/>
              <a:t>JAMA</a:t>
            </a:r>
            <a:r>
              <a:rPr lang="en-US" dirty="0" smtClean="0"/>
              <a:t> publishes a </a:t>
            </a:r>
            <a:r>
              <a:rPr lang="en-US" dirty="0" smtClean="0">
                <a:hlinkClick r:id="rId5"/>
              </a:rPr>
              <a:t>viewpoint</a:t>
            </a:r>
            <a:r>
              <a:rPr lang="en-US" dirty="0" smtClean="0"/>
              <a:t> in which authors Kimberly A. </a:t>
            </a:r>
            <a:r>
              <a:rPr lang="en-US" dirty="0" err="1" smtClean="0"/>
              <a:t>Kho</a:t>
            </a:r>
            <a:r>
              <a:rPr lang="en-US" dirty="0" smtClean="0"/>
              <a:t>, MD, </a:t>
            </a:r>
            <a:r>
              <a:rPr lang="en-US" dirty="0" err="1" smtClean="0"/>
              <a:t>MPH,and</a:t>
            </a:r>
            <a:r>
              <a:rPr lang="en-US" dirty="0" smtClean="0"/>
              <a:t> </a:t>
            </a:r>
            <a:r>
              <a:rPr lang="en-US" dirty="0" err="1" smtClean="0"/>
              <a:t>Ceana</a:t>
            </a:r>
            <a:r>
              <a:rPr lang="en-US" dirty="0" smtClean="0"/>
              <a:t> H. </a:t>
            </a:r>
            <a:r>
              <a:rPr lang="en-US" dirty="0" err="1" smtClean="0"/>
              <a:t>Nezhat</a:t>
            </a:r>
            <a:r>
              <a:rPr lang="en-US" dirty="0" smtClean="0"/>
              <a:t>, MD, suggest the creation of a nationwide registry of gynecologic surgeries that would include data on outcomes and complications associated with devices such as power </a:t>
            </a:r>
            <a:r>
              <a:rPr lang="en-US" dirty="0" err="1" smtClean="0"/>
              <a:t>morcellators</a:t>
            </a:r>
            <a:r>
              <a:rPr lang="en-US" dirty="0" smtClean="0"/>
              <a:t>.</a:t>
            </a:r>
          </a:p>
          <a:p>
            <a:r>
              <a:rPr lang="en-US" b="1" dirty="0" smtClean="0"/>
              <a:t>April 2014: </a:t>
            </a:r>
            <a:r>
              <a:rPr lang="en-US" dirty="0" smtClean="0"/>
              <a:t>SGO President </a:t>
            </a:r>
            <a:r>
              <a:rPr lang="en-US" dirty="0" smtClean="0">
                <a:hlinkClick r:id="rId6"/>
              </a:rPr>
              <a:t>Barbara A. Goff responds</a:t>
            </a:r>
            <a:r>
              <a:rPr lang="en-US" dirty="0" smtClean="0"/>
              <a:t> to </a:t>
            </a:r>
            <a:r>
              <a:rPr lang="en-US" i="1" dirty="0" smtClean="0"/>
              <a:t>The Lancet </a:t>
            </a:r>
            <a:r>
              <a:rPr lang="en-US" dirty="0" smtClean="0"/>
              <a:t>editorial, pointing out that "</a:t>
            </a:r>
            <a:r>
              <a:rPr lang="en-US" dirty="0" err="1" smtClean="0"/>
              <a:t>morcellation</a:t>
            </a:r>
            <a:r>
              <a:rPr lang="en-US" dirty="0" smtClean="0"/>
              <a:t> allows a procedure that would have needed an exploratory </a:t>
            </a:r>
            <a:r>
              <a:rPr lang="en-US" dirty="0" err="1" smtClean="0"/>
              <a:t>laparotomy</a:t>
            </a:r>
            <a:r>
              <a:rPr lang="en-US" dirty="0" smtClean="0"/>
              <a:t> to be done via minimally invasive methods." Unlike with open surgery, minimally invasive surgery carries less risk of blood loss, surgical-site infection, and venous thrombosis, and reduces length of stay and postoperative pain, she notes.</a:t>
            </a:r>
          </a:p>
          <a:p>
            <a:r>
              <a:rPr lang="en-US" dirty="0" smtClean="0"/>
              <a:t>According to Dr. Goff, "weighing the risk of these common and sometimes deadly complications to the 0.1-0.25% risk that </a:t>
            </a:r>
            <a:r>
              <a:rPr lang="en-US" dirty="0" err="1" smtClean="0"/>
              <a:t>morcellating</a:t>
            </a:r>
            <a:r>
              <a:rPr lang="en-US" dirty="0" smtClean="0"/>
              <a:t> a fibroid uterus will result in spread of a </a:t>
            </a:r>
            <a:r>
              <a:rPr lang="en-US" dirty="0" err="1" smtClean="0"/>
              <a:t>leiomyosarcoma</a:t>
            </a:r>
            <a:r>
              <a:rPr lang="en-US" dirty="0" smtClean="0"/>
              <a:t> should be considered, especially given that these sarcomas have a very poor prognosis even if they are removed intact."</a:t>
            </a:r>
          </a:p>
          <a:p>
            <a:r>
              <a:rPr lang="en-US" dirty="0" smtClean="0"/>
              <a:t>The FDA announces that, after reviewing the </a:t>
            </a:r>
            <a:r>
              <a:rPr lang="en-US" dirty="0" smtClean="0">
                <a:hlinkClick r:id="rId7"/>
              </a:rPr>
              <a:t>current literature</a:t>
            </a:r>
            <a:r>
              <a:rPr lang="en-US" dirty="0" smtClean="0"/>
              <a:t>, it concludes that the risk of </a:t>
            </a:r>
            <a:r>
              <a:rPr lang="en-US" dirty="0" err="1" smtClean="0"/>
              <a:t>morcellating</a:t>
            </a:r>
            <a:r>
              <a:rPr lang="en-US" dirty="0" smtClean="0"/>
              <a:t> an unsuspected uterine sarcoma is 1 in 352 and the risk of </a:t>
            </a:r>
            <a:r>
              <a:rPr lang="en-US" dirty="0" err="1" smtClean="0"/>
              <a:t>morcellating</a:t>
            </a:r>
            <a:r>
              <a:rPr lang="en-US" dirty="0" smtClean="0"/>
              <a:t> an unsuspected uterine </a:t>
            </a:r>
            <a:r>
              <a:rPr lang="en-US" dirty="0" err="1" smtClean="0"/>
              <a:t>leiomyosarcoma</a:t>
            </a:r>
            <a:r>
              <a:rPr lang="en-US" dirty="0" smtClean="0"/>
              <a:t> is 1 in 498. The agency </a:t>
            </a:r>
            <a:r>
              <a:rPr lang="en-US" dirty="0" smtClean="0">
                <a:hlinkClick r:id="rId8"/>
              </a:rPr>
              <a:t>recommends</a:t>
            </a:r>
            <a:r>
              <a:rPr lang="en-US" dirty="0" smtClean="0"/>
              <a:t> that laparoscopic power </a:t>
            </a:r>
            <a:r>
              <a:rPr lang="en-US" dirty="0" err="1" smtClean="0"/>
              <a:t>morcellators</a:t>
            </a:r>
            <a:r>
              <a:rPr lang="en-US" dirty="0" smtClean="0"/>
              <a:t> no longer be used for hysterectomy or </a:t>
            </a:r>
            <a:r>
              <a:rPr lang="en-US" dirty="0" err="1" smtClean="0"/>
              <a:t>myomectomy</a:t>
            </a:r>
            <a:r>
              <a:rPr lang="en-US" dirty="0" smtClean="0"/>
              <a:t> in most women with uterine fibroids.</a:t>
            </a: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5</a:t>
            </a:fld>
            <a:endParaRPr lang="nl-B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Prognosis is </a:t>
            </a:r>
            <a:r>
              <a:rPr lang="nl-BE" dirty="0" err="1" smtClean="0"/>
              <a:t>somewhat</a:t>
            </a:r>
            <a:r>
              <a:rPr lang="nl-BE" dirty="0" smtClean="0"/>
              <a:t> </a:t>
            </a:r>
            <a:r>
              <a:rPr lang="nl-BE" dirty="0" err="1" smtClean="0"/>
              <a:t>dependent</a:t>
            </a:r>
            <a:r>
              <a:rPr lang="nl-BE" dirty="0" smtClean="0"/>
              <a:t> </a:t>
            </a:r>
            <a:r>
              <a:rPr lang="nl-BE" dirty="0" err="1" smtClean="0"/>
              <a:t>on</a:t>
            </a:r>
            <a:r>
              <a:rPr lang="nl-BE" dirty="0" smtClean="0"/>
              <a:t> subtypes and </a:t>
            </a:r>
            <a:r>
              <a:rPr lang="nl-BE" dirty="0" err="1" smtClean="0"/>
              <a:t>grade</a:t>
            </a:r>
            <a:r>
              <a:rPr lang="nl-BE" dirty="0" smtClean="0"/>
              <a:t>, </a:t>
            </a:r>
            <a:r>
              <a:rPr lang="nl-BE" dirty="0" err="1" smtClean="0"/>
              <a:t>but</a:t>
            </a:r>
            <a:r>
              <a:rPr lang="nl-BE" dirty="0" smtClean="0"/>
              <a:t> </a:t>
            </a:r>
            <a:r>
              <a:rPr lang="nl-BE" dirty="0" err="1" smtClean="0"/>
              <a:t>better</a:t>
            </a:r>
            <a:r>
              <a:rPr lang="nl-BE" dirty="0" smtClean="0"/>
              <a:t> </a:t>
            </a:r>
            <a:r>
              <a:rPr lang="nl-BE" dirty="0" err="1" smtClean="0"/>
              <a:t>prognostic</a:t>
            </a:r>
            <a:r>
              <a:rPr lang="nl-BE" dirty="0" smtClean="0"/>
              <a:t> markers are </a:t>
            </a:r>
            <a:r>
              <a:rPr lang="nl-BE" dirty="0" err="1" smtClean="0"/>
              <a:t>needed</a:t>
            </a:r>
            <a:r>
              <a:rPr lang="nl-B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smtClean="0"/>
              <a:t>LMS is </a:t>
            </a:r>
            <a:r>
              <a:rPr lang="nl-BE" dirty="0" err="1" smtClean="0"/>
              <a:t>by</a:t>
            </a:r>
            <a:r>
              <a:rPr lang="nl-BE" dirty="0" smtClean="0"/>
              <a:t> </a:t>
            </a:r>
            <a:r>
              <a:rPr lang="nl-BE" dirty="0" err="1" smtClean="0"/>
              <a:t>far</a:t>
            </a:r>
            <a:r>
              <a:rPr lang="nl-BE" dirty="0" smtClean="0"/>
              <a:t> the most </a:t>
            </a:r>
            <a:r>
              <a:rPr lang="nl-BE" dirty="0" err="1" smtClean="0"/>
              <a:t>common</a:t>
            </a:r>
            <a:r>
              <a:rPr lang="nl-BE" dirty="0" smtClean="0"/>
              <a:t> subtype</a:t>
            </a:r>
          </a:p>
          <a:p>
            <a:pPr marL="0" marR="0" indent="0" algn="l" defTabSz="914400" rtl="0" eaLnBrk="1" fontAlgn="auto" latinLnBrk="0" hangingPunct="1">
              <a:lnSpc>
                <a:spcPct val="100000"/>
              </a:lnSpc>
              <a:spcBef>
                <a:spcPts val="0"/>
              </a:spcBef>
              <a:spcAft>
                <a:spcPts val="0"/>
              </a:spcAft>
              <a:buClrTx/>
              <a:buSzTx/>
              <a:buFontTx/>
              <a:buNone/>
              <a:tabLst/>
              <a:defRPr/>
            </a:pPr>
            <a:r>
              <a:rPr lang="nl-BE" dirty="0" err="1" smtClean="0"/>
              <a:t>Statistics</a:t>
            </a:r>
            <a:r>
              <a:rPr lang="nl-BE" dirty="0" smtClean="0"/>
              <a:t> </a:t>
            </a:r>
            <a:r>
              <a:rPr lang="nl-BE" dirty="0" err="1" smtClean="0"/>
              <a:t>from</a:t>
            </a:r>
            <a:r>
              <a:rPr lang="nl-BE" dirty="0" smtClean="0"/>
              <a:t> </a:t>
            </a:r>
            <a:r>
              <a:rPr lang="nl-BE" dirty="0" err="1" smtClean="0"/>
              <a:t>abeler</a:t>
            </a:r>
            <a:endParaRPr lang="nl-NL" dirty="0" smtClean="0"/>
          </a:p>
        </p:txBody>
      </p:sp>
      <p:sp>
        <p:nvSpPr>
          <p:cNvPr id="4" name="Tijdelijke aanduiding voor dianummer 3"/>
          <p:cNvSpPr>
            <a:spLocks noGrp="1"/>
          </p:cNvSpPr>
          <p:nvPr>
            <p:ph type="sldNum" sz="quarter" idx="10"/>
          </p:nvPr>
        </p:nvSpPr>
        <p:spPr/>
        <p:txBody>
          <a:bodyPr/>
          <a:lstStyle/>
          <a:p>
            <a:fld id="{1C362994-D6B6-436E-ABB9-6D4082531C26}" type="slidenum">
              <a:rPr lang="nl-NL" smtClean="0"/>
              <a:pPr/>
              <a:t>9</a:t>
            </a:fld>
            <a:endParaRPr 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Here, we analyzed trends in incidence and occupational variation</a:t>
            </a:r>
          </a:p>
          <a:p>
            <a:r>
              <a:rPr lang="en-US" sz="1200" kern="1200" baseline="0" dirty="0" smtClean="0">
                <a:solidFill>
                  <a:schemeClr val="tx1"/>
                </a:solidFill>
                <a:latin typeface="+mn-lt"/>
                <a:ea typeface="+mn-ea"/>
                <a:cs typeface="+mn-cs"/>
              </a:rPr>
              <a:t>in risk of uterine </a:t>
            </a:r>
            <a:r>
              <a:rPr lang="en-US" sz="1200" kern="1200" baseline="0" dirty="0" err="1" smtClean="0">
                <a:solidFill>
                  <a:schemeClr val="tx1"/>
                </a:solidFill>
                <a:latin typeface="+mn-lt"/>
                <a:ea typeface="+mn-ea"/>
                <a:cs typeface="+mn-cs"/>
              </a:rPr>
              <a:t>leiomyosarcomas</a:t>
            </a:r>
            <a:r>
              <a:rPr lang="en-US" sz="1200" kern="1200" baseline="0" dirty="0" smtClean="0">
                <a:solidFill>
                  <a:schemeClr val="tx1"/>
                </a:solidFill>
                <a:latin typeface="+mn-lt"/>
                <a:ea typeface="+mn-ea"/>
                <a:cs typeface="+mn-cs"/>
              </a:rPr>
              <a:t> (LMS) and endometrial </a:t>
            </a:r>
            <a:r>
              <a:rPr lang="en-US" sz="1200" kern="1200" baseline="0" dirty="0" err="1" smtClean="0">
                <a:solidFill>
                  <a:schemeClr val="tx1"/>
                </a:solidFill>
                <a:latin typeface="+mn-lt"/>
                <a:ea typeface="+mn-ea"/>
                <a:cs typeface="+mn-cs"/>
              </a:rPr>
              <a:t>stromal</a:t>
            </a:r>
            <a:r>
              <a:rPr lang="en-US" sz="1200" kern="1200" baseline="0" dirty="0" smtClean="0">
                <a:solidFill>
                  <a:schemeClr val="tx1"/>
                </a:solidFill>
                <a:latin typeface="+mn-lt"/>
                <a:ea typeface="+mn-ea"/>
                <a:cs typeface="+mn-cs"/>
              </a:rPr>
              <a:t> sarcomas (ESS) in the Nordic countries</a:t>
            </a:r>
          </a:p>
          <a:p>
            <a:r>
              <a:rPr lang="en-US" sz="1200" kern="1200" baseline="0" dirty="0" smtClean="0">
                <a:solidFill>
                  <a:schemeClr val="tx1"/>
                </a:solidFill>
                <a:latin typeface="+mn-lt"/>
                <a:ea typeface="+mn-ea"/>
                <a:cs typeface="+mn-cs"/>
              </a:rPr>
              <a:t>aided by NORDCAN and NOCCA (Nordic Occupational Cancer) databases.</a:t>
            </a:r>
          </a:p>
          <a:p>
            <a:r>
              <a:rPr lang="en-US" sz="1200" kern="1200" baseline="0" dirty="0" smtClean="0">
                <a:solidFill>
                  <a:schemeClr val="tx1"/>
                </a:solidFill>
                <a:latin typeface="+mn-lt"/>
                <a:ea typeface="+mn-ea"/>
                <a:cs typeface="+mn-cs"/>
              </a:rPr>
              <a:t>Main outcome measures: Incidence rates per 100,000 and Standardized incidences rates (SIR) obtained</a:t>
            </a:r>
          </a:p>
          <a:p>
            <a:r>
              <a:rPr lang="en-US" sz="1200" kern="1200" baseline="0" dirty="0" smtClean="0">
                <a:solidFill>
                  <a:schemeClr val="tx1"/>
                </a:solidFill>
                <a:latin typeface="+mn-lt"/>
                <a:ea typeface="+mn-ea"/>
                <a:cs typeface="+mn-cs"/>
              </a:rPr>
              <a:t>from NORDCAN and NOCCA databases.</a:t>
            </a:r>
          </a:p>
          <a:p>
            <a:r>
              <a:rPr lang="en-US" sz="1200" kern="1200" baseline="0" dirty="0" smtClean="0">
                <a:solidFill>
                  <a:schemeClr val="tx1"/>
                </a:solidFill>
                <a:latin typeface="+mn-lt"/>
                <a:ea typeface="+mn-ea"/>
                <a:cs typeface="+mn-cs"/>
              </a:rPr>
              <a:t>Results: The incidence rates were about 0.3 per 100,000 for ESS and about 0.4 per 100,000 for LMS in</a:t>
            </a:r>
          </a:p>
          <a:p>
            <a:r>
              <a:rPr lang="en-US" sz="1200" kern="1200" baseline="0" dirty="0" smtClean="0">
                <a:solidFill>
                  <a:schemeClr val="tx1"/>
                </a:solidFill>
                <a:latin typeface="+mn-lt"/>
                <a:ea typeface="+mn-ea"/>
                <a:cs typeface="+mn-cs"/>
              </a:rPr>
              <a:t>Denmark, Finland, Iceland, and Norway. During the study-period (1978–2007), the incidence rates in</a:t>
            </a:r>
          </a:p>
          <a:p>
            <a:r>
              <a:rPr lang="en-US" sz="1200" kern="1200" baseline="0" dirty="0" smtClean="0">
                <a:solidFill>
                  <a:schemeClr val="tx1"/>
                </a:solidFill>
                <a:latin typeface="+mn-lt"/>
                <a:ea typeface="+mn-ea"/>
                <a:cs typeface="+mn-cs"/>
              </a:rPr>
              <a:t>each country were quite similar and constant. The age-specific incidence of LMS showed a peak around</a:t>
            </a:r>
          </a:p>
          <a:p>
            <a:r>
              <a:rPr lang="en-US" sz="1200" kern="1200" baseline="0" dirty="0" smtClean="0">
                <a:solidFill>
                  <a:schemeClr val="tx1"/>
                </a:solidFill>
                <a:latin typeface="+mn-lt"/>
                <a:ea typeface="+mn-ea"/>
                <a:cs typeface="+mn-cs"/>
              </a:rPr>
              <a:t>menopause. Significantly increased risk for LMS occurred in shoe and leather workers, farmers and teachers,</a:t>
            </a:r>
          </a:p>
          <a:p>
            <a:r>
              <a:rPr lang="en-US" sz="1200" kern="1200" baseline="0" dirty="0" smtClean="0">
                <a:solidFill>
                  <a:schemeClr val="tx1"/>
                </a:solidFill>
                <a:latin typeface="+mn-lt"/>
                <a:ea typeface="+mn-ea"/>
                <a:cs typeface="+mn-cs"/>
              </a:rPr>
              <a:t>whereas significantly low risk was detected with packers in the NOCCA data from Finland, Norway,</a:t>
            </a:r>
          </a:p>
          <a:p>
            <a:r>
              <a:rPr lang="en-US" sz="1200" kern="1200" baseline="0" dirty="0" smtClean="0">
                <a:solidFill>
                  <a:schemeClr val="tx1"/>
                </a:solidFill>
                <a:latin typeface="+mn-lt"/>
                <a:ea typeface="+mn-ea"/>
                <a:cs typeface="+mn-cs"/>
              </a:rPr>
              <a:t>and Sweden. For ESS no occupations showed either increased or decreased incidences.</a:t>
            </a:r>
          </a:p>
          <a:p>
            <a:r>
              <a:rPr lang="en-US" sz="1200" kern="1200" baseline="0" dirty="0" smtClean="0">
                <a:solidFill>
                  <a:schemeClr val="tx1"/>
                </a:solidFill>
                <a:latin typeface="+mn-lt"/>
                <a:ea typeface="+mn-ea"/>
                <a:cs typeface="+mn-cs"/>
              </a:rPr>
              <a:t>Conclusions: The incidence trends of LMS and ESS in our study were constant in four Nordic countries over</a:t>
            </a:r>
          </a:p>
          <a:p>
            <a:r>
              <a:rPr lang="en-US" sz="1200" kern="1200" baseline="0" dirty="0" smtClean="0">
                <a:solidFill>
                  <a:schemeClr val="tx1"/>
                </a:solidFill>
                <a:latin typeface="+mn-lt"/>
                <a:ea typeface="+mn-ea"/>
                <a:cs typeface="+mn-cs"/>
              </a:rPr>
              <a:t>time. The elevated risk for LMS with women exposed to leather work and animal dust indicates further</a:t>
            </a:r>
          </a:p>
          <a:p>
            <a:r>
              <a:rPr lang="nl-BE" sz="1200" kern="1200" baseline="0" dirty="0" err="1" smtClean="0">
                <a:solidFill>
                  <a:schemeClr val="tx1"/>
                </a:solidFill>
                <a:latin typeface="+mn-lt"/>
                <a:ea typeface="+mn-ea"/>
                <a:cs typeface="+mn-cs"/>
              </a:rPr>
              <a:t>exploration</a:t>
            </a:r>
            <a:r>
              <a:rPr lang="nl-BE" sz="1200" kern="1200" baseline="0" dirty="0" smtClean="0">
                <a:solidFill>
                  <a:schemeClr val="tx1"/>
                </a:solidFill>
                <a:latin typeface="+mn-lt"/>
                <a:ea typeface="+mn-ea"/>
                <a:cs typeface="+mn-cs"/>
              </a:rPr>
              <a:t>.</a:t>
            </a:r>
            <a:endParaRPr lang="en-US" sz="1200" kern="1200" baseline="0" dirty="0" smtClean="0">
              <a:solidFill>
                <a:schemeClr val="tx1"/>
              </a:solidFill>
              <a:latin typeface="+mn-lt"/>
              <a:ea typeface="+mn-ea"/>
              <a:cs typeface="+mn-cs"/>
            </a:endParaRP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10</a:t>
            </a:fld>
            <a:endParaRPr lang="nl-B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Esmya</a:t>
            </a:r>
            <a:r>
              <a:rPr lang="en-US" dirty="0" smtClean="0"/>
              <a:t> is a medicine that contains the active substance </a:t>
            </a:r>
            <a:r>
              <a:rPr lang="en-US" dirty="0" err="1" smtClean="0"/>
              <a:t>ulipristal</a:t>
            </a:r>
            <a:r>
              <a:rPr lang="en-US" dirty="0" smtClean="0"/>
              <a:t> acetate. It is available as tablets (5 mg).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Esmya</a:t>
            </a:r>
            <a:r>
              <a:rPr lang="en-US" dirty="0" smtClean="0"/>
              <a:t> is taken by mouth and the recommended dose is one tablet a day for up to three months. The three-month treatment can be repeated but only once. Treatment should always be started during the first week of the menstrual cycle (period bleeding).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active substance in </a:t>
            </a:r>
            <a:r>
              <a:rPr lang="en-US" dirty="0" err="1" smtClean="0"/>
              <a:t>Esmya</a:t>
            </a:r>
            <a:r>
              <a:rPr lang="en-US" dirty="0" smtClean="0"/>
              <a:t>, </a:t>
            </a:r>
            <a:r>
              <a:rPr lang="en-US" dirty="0" err="1" smtClean="0"/>
              <a:t>ulipristal</a:t>
            </a:r>
            <a:r>
              <a:rPr lang="en-US" dirty="0" smtClean="0"/>
              <a:t> acetate, is a ‘selective progesterone receptor modulator’. It acts by blocking the receptor of a hormone in the body called progesterone, which is involved in controlling the growth of the lining of the womb. In some women, progesterone may promote the growth of fibroids, which may cause symptoms such as heavy uterine bleeding (bleeding from the womb during or outside the menstrual period), </a:t>
            </a:r>
            <a:r>
              <a:rPr lang="en-US" dirty="0" err="1" smtClean="0"/>
              <a:t>anaemia</a:t>
            </a:r>
            <a:r>
              <a:rPr lang="en-US" dirty="0" smtClean="0"/>
              <a:t> (low red blood cell counts, due to bleeding) and abdominal pain (such as period pain or pain in the belly area). When progesterone activity is blocked, fibroid cells stop dividing and eventually die, which reduces the size of the fibroids and reduces the symptoms caused by them.</a:t>
            </a: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17</a:t>
            </a:fld>
            <a:endParaRPr lang="nl-B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appearance of endometrial glands and </a:t>
            </a:r>
            <a:r>
              <a:rPr lang="en-US" dirty="0" err="1" smtClean="0"/>
              <a:t>stroma</a:t>
            </a:r>
            <a:r>
              <a:rPr lang="en-US" dirty="0" smtClean="0"/>
              <a:t> suggests that the metastases originated from engrafted pieces of viable tissue chips as opposed to natural development or progression.</a:t>
            </a: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27</a:t>
            </a:fld>
            <a:endParaRPr lang="nl-B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normAutofit fontScale="47500" lnSpcReduction="20000"/>
          </a:bodyPr>
          <a:lstStyle/>
          <a:p>
            <a:r>
              <a:rPr lang="en-US" b="1" dirty="0" smtClean="0"/>
              <a:t>FDA NEWS RELEASE</a:t>
            </a:r>
          </a:p>
          <a:p>
            <a:r>
              <a:rPr lang="en-US" b="1" dirty="0" smtClean="0"/>
              <a:t>For Immediate Release</a:t>
            </a:r>
            <a:r>
              <a:rPr lang="en-US" dirty="0" smtClean="0"/>
              <a:t>: April 17, 2014</a:t>
            </a:r>
            <a:br>
              <a:rPr lang="en-US" dirty="0" smtClean="0"/>
            </a:br>
            <a:r>
              <a:rPr lang="en-US" b="1" dirty="0" smtClean="0"/>
              <a:t>Media Inquiries</a:t>
            </a:r>
            <a:r>
              <a:rPr lang="en-US" dirty="0" smtClean="0"/>
              <a:t>: Jennifer Rodriguez, 301-796-8232, </a:t>
            </a:r>
            <a:r>
              <a:rPr lang="en-US" dirty="0" smtClean="0">
                <a:hlinkClick r:id="rId3"/>
              </a:rPr>
              <a:t>jennifer.rodriguez@fda.hhs.gov</a:t>
            </a:r>
            <a:r>
              <a:rPr lang="en-US" dirty="0" smtClean="0"/>
              <a:t/>
            </a:r>
            <a:br>
              <a:rPr lang="en-US" dirty="0" smtClean="0"/>
            </a:br>
            <a:r>
              <a:rPr lang="en-US" b="1" dirty="0" smtClean="0"/>
              <a:t>Consumer Inquiries</a:t>
            </a:r>
            <a:r>
              <a:rPr lang="en-US" dirty="0" smtClean="0"/>
              <a:t>: 888-INFO-FDA, </a:t>
            </a:r>
            <a:r>
              <a:rPr lang="en-US" dirty="0" smtClean="0">
                <a:hlinkClick r:id="rId4"/>
              </a:rPr>
              <a:t>dice@fda.hhs.gov</a:t>
            </a:r>
            <a:endParaRPr lang="en-US" dirty="0" smtClean="0"/>
          </a:p>
          <a:p>
            <a:r>
              <a:rPr lang="en-US" b="1" dirty="0" smtClean="0"/>
              <a:t>FDA discourages use of laparoscopic power </a:t>
            </a:r>
            <a:r>
              <a:rPr lang="en-US" b="1" dirty="0" err="1" smtClean="0"/>
              <a:t>morcellation</a:t>
            </a:r>
            <a:r>
              <a:rPr lang="en-US" b="1" dirty="0" smtClean="0"/>
              <a:t> for removal of uterus or uterine fibroids </a:t>
            </a:r>
            <a:br>
              <a:rPr lang="en-US" b="1" dirty="0" smtClean="0"/>
            </a:br>
            <a:r>
              <a:rPr lang="en-US" i="1" dirty="0" smtClean="0"/>
              <a:t>Procedure poses risk of spreading undetected cancerous tissue in women with unsuspected cancer</a:t>
            </a:r>
            <a:endParaRPr lang="en-US" dirty="0" smtClean="0"/>
          </a:p>
          <a:p>
            <a:r>
              <a:rPr lang="en-US" dirty="0" smtClean="0"/>
              <a:t>In a </a:t>
            </a:r>
            <a:r>
              <a:rPr lang="en-US" dirty="0" smtClean="0">
                <a:hlinkClick r:id="rId5" action="ppaction://hlinkfile"/>
              </a:rPr>
              <a:t>safety communication</a:t>
            </a:r>
            <a:r>
              <a:rPr lang="en-US" dirty="0" smtClean="0"/>
              <a:t> notice issued today, the U.S. Food and Drug Administration discouraged the use of laparoscopic power </a:t>
            </a:r>
            <a:r>
              <a:rPr lang="en-US" dirty="0" err="1" smtClean="0"/>
              <a:t>morcellation</a:t>
            </a:r>
            <a:r>
              <a:rPr lang="en-US" dirty="0" smtClean="0"/>
              <a:t> for the removal of the uterus (hysterectomy) or uterine fibroids (</a:t>
            </a:r>
            <a:r>
              <a:rPr lang="en-US" dirty="0" err="1" smtClean="0"/>
              <a:t>myomectomy</a:t>
            </a:r>
            <a:r>
              <a:rPr lang="en-US" dirty="0" smtClean="0"/>
              <a:t>) in women because, based on an analysis of currently available data, it poses a risk of spreading unsuspected cancerous tissue, notably uterine sarcomas, beyond the uterus.</a:t>
            </a:r>
          </a:p>
          <a:p>
            <a:r>
              <a:rPr lang="en-US" dirty="0" smtClean="0"/>
              <a:t>Laparoscopic power </a:t>
            </a:r>
            <a:r>
              <a:rPr lang="en-US" dirty="0" err="1" smtClean="0"/>
              <a:t>morcellation</a:t>
            </a:r>
            <a:r>
              <a:rPr lang="en-US" dirty="0" smtClean="0"/>
              <a:t> is one of several available treatments for fibroids. It is a procedure that uses a medical device to divide the uterine tissue into smaller pieces or fragments so it can be removed through a small incision in the abdomen, such as during laparoscopy.</a:t>
            </a:r>
          </a:p>
          <a:p>
            <a:r>
              <a:rPr lang="en-US" dirty="0" smtClean="0"/>
              <a:t>Uterine fibroids are non-cancerous growths that originate from the smooth muscle tissue in the wall of the uterus. According to the National Institutes of Health, most women will develop uterine fibroids at some point in their lives. While most uterine fibroids do not cause problems, they can cause symptoms, such as heavy or prolonged menstrual bleeding, pelvic pressure or pain, and frequent urination, sometimes requiring medical or surgical therapy.</a:t>
            </a:r>
          </a:p>
          <a:p>
            <a:r>
              <a:rPr lang="en-US" dirty="0" smtClean="0"/>
              <a:t>Based on an analysis of currently available data, the FDA has determined that approximately 1 in 350 women who are undergoing hysterectomy or </a:t>
            </a:r>
            <a:r>
              <a:rPr lang="en-US" dirty="0" err="1" smtClean="0"/>
              <a:t>myomectomy</a:t>
            </a:r>
            <a:r>
              <a:rPr lang="en-US" dirty="0" smtClean="0"/>
              <a:t> for fibroids have an unsuspected type of uterine cancer called uterine sarcoma. If laparoscopic power </a:t>
            </a:r>
            <a:r>
              <a:rPr lang="en-US" dirty="0" err="1" smtClean="0"/>
              <a:t>morcellation</a:t>
            </a:r>
            <a:r>
              <a:rPr lang="en-US" dirty="0" smtClean="0"/>
              <a:t> is performed in these women, there is a risk that the procedure will spread the cancerous tissue within the abdomen and pelvis, significantly worsening the patient’s likelihood of long-term survival.</a:t>
            </a:r>
          </a:p>
          <a:p>
            <a:r>
              <a:rPr lang="en-US" dirty="0" smtClean="0"/>
              <a:t>“The FDA’s primary concern as we consider the continued use of these devices is the safety and well-being of patients,” said William </a:t>
            </a:r>
            <a:r>
              <a:rPr lang="en-US" dirty="0" err="1" smtClean="0"/>
              <a:t>Maisel</a:t>
            </a:r>
            <a:r>
              <a:rPr lang="en-US" dirty="0" smtClean="0"/>
              <a:t>, M.D., M.P.H., deputy director for science and chief scientist at the FDA’s Center for Devices and Radiological Health. “There is no reliable way to determine if a uterine fibroid is cancerous prior to removal. Patients should know that the FDA is discouraging the use of laparoscopic power </a:t>
            </a:r>
            <a:r>
              <a:rPr lang="en-US" dirty="0" err="1" smtClean="0"/>
              <a:t>morcellation</a:t>
            </a:r>
            <a:r>
              <a:rPr lang="en-US" dirty="0" smtClean="0"/>
              <a:t> for hysterectomy or </a:t>
            </a:r>
            <a:r>
              <a:rPr lang="en-US" dirty="0" err="1" smtClean="0"/>
              <a:t>myomectomy</a:t>
            </a:r>
            <a:r>
              <a:rPr lang="en-US" dirty="0" smtClean="0"/>
              <a:t>, and they should discuss the risks and benefits of the available treatment options with their health care professionals.”</a:t>
            </a:r>
          </a:p>
          <a:p>
            <a:r>
              <a:rPr lang="en-US" dirty="0" smtClean="0"/>
              <a:t>A number of additional treatment options are available for women with symptomatic uterine fibroids, including traditional surgical hysterectomy (performed either vaginally or abdominally) and </a:t>
            </a:r>
            <a:r>
              <a:rPr lang="en-US" dirty="0" err="1" smtClean="0"/>
              <a:t>myomectomy</a:t>
            </a:r>
            <a:r>
              <a:rPr lang="en-US" dirty="0" smtClean="0"/>
              <a:t>, and laparoscopic hysterectomy and </a:t>
            </a:r>
            <a:r>
              <a:rPr lang="en-US" dirty="0" err="1" smtClean="0"/>
              <a:t>myomectomy</a:t>
            </a:r>
            <a:r>
              <a:rPr lang="en-US" dirty="0" smtClean="0"/>
              <a:t> without </a:t>
            </a:r>
            <a:r>
              <a:rPr lang="en-US" dirty="0" err="1" smtClean="0"/>
              <a:t>morcellation</a:t>
            </a:r>
            <a:r>
              <a:rPr lang="en-US" dirty="0" smtClean="0"/>
              <a:t>, as well as other non-surgical options.</a:t>
            </a:r>
          </a:p>
          <a:p>
            <a:r>
              <a:rPr lang="en-US" dirty="0" smtClean="0"/>
              <a:t>The FDA will convene a public meeting of the Obstetrics and Gynecological Medical Devices Panel to discuss information related to laparoscopic power </a:t>
            </a:r>
            <a:r>
              <a:rPr lang="en-US" dirty="0" err="1" smtClean="0"/>
              <a:t>morcellation</a:t>
            </a:r>
            <a:r>
              <a:rPr lang="en-US" dirty="0" smtClean="0"/>
              <a:t>.</a:t>
            </a:r>
          </a:p>
          <a:p>
            <a:r>
              <a:rPr lang="en-US" dirty="0" smtClean="0"/>
              <a:t>“Input from clinical and scientific experts will help provide valuable information and perspectives to clarify the proper clinical role for these devices,” said </a:t>
            </a:r>
            <a:r>
              <a:rPr lang="en-US" dirty="0" err="1" smtClean="0"/>
              <a:t>Maisel</a:t>
            </a:r>
            <a:r>
              <a:rPr lang="en-US" dirty="0" smtClean="0"/>
              <a:t>. “We anticipate the discussion will include whether a boxed warning related to the risk of cancer spread should be added to the product labeling for laparoscopic power </a:t>
            </a:r>
            <a:r>
              <a:rPr lang="en-US" dirty="0" err="1" smtClean="0"/>
              <a:t>morcellators</a:t>
            </a:r>
            <a:r>
              <a:rPr lang="en-US" dirty="0" smtClean="0"/>
              <a:t> to ensure patients and health care professionals are adequately informed of the risks.” </a:t>
            </a:r>
          </a:p>
          <a:p>
            <a:r>
              <a:rPr lang="en-US" dirty="0" smtClean="0"/>
              <a:t>In the interim, the agency has instructed manufacturers of power </a:t>
            </a:r>
            <a:r>
              <a:rPr lang="en-US" dirty="0" err="1" smtClean="0"/>
              <a:t>morcellators</a:t>
            </a:r>
            <a:r>
              <a:rPr lang="en-US" dirty="0" smtClean="0"/>
              <a:t> used during laparoscopic hysterectomy and </a:t>
            </a:r>
            <a:r>
              <a:rPr lang="en-US" dirty="0" err="1" smtClean="0"/>
              <a:t>myomectomy</a:t>
            </a:r>
            <a:r>
              <a:rPr lang="en-US" dirty="0" smtClean="0"/>
              <a:t> to review their current product labeling for accurate risk information for patients and health care professionals.</a:t>
            </a:r>
          </a:p>
          <a:p>
            <a:r>
              <a:rPr lang="en-US" b="1" dirty="0" smtClean="0"/>
              <a:t>Based on currently available information, the FDA’s recommendations for health care professionals include:</a:t>
            </a:r>
            <a:br>
              <a:rPr lang="en-US" b="1" dirty="0" smtClean="0"/>
            </a:br>
            <a:endParaRPr lang="en-US" dirty="0" smtClean="0"/>
          </a:p>
          <a:p>
            <a:r>
              <a:rPr lang="en-US" dirty="0" smtClean="0"/>
              <a:t>Be aware that the FDA discourages the use of laparoscopic power </a:t>
            </a:r>
            <a:r>
              <a:rPr lang="en-US" dirty="0" err="1" smtClean="0"/>
              <a:t>morcellation</a:t>
            </a:r>
            <a:r>
              <a:rPr lang="en-US" dirty="0" smtClean="0"/>
              <a:t> during hysterectomy or </a:t>
            </a:r>
            <a:r>
              <a:rPr lang="en-US" dirty="0" err="1" smtClean="0"/>
              <a:t>myomectomy</a:t>
            </a:r>
            <a:r>
              <a:rPr lang="en-US" dirty="0" smtClean="0"/>
              <a:t> for the treatment of women with uterine fibroids.</a:t>
            </a:r>
          </a:p>
          <a:p>
            <a:r>
              <a:rPr lang="en-US" dirty="0" smtClean="0"/>
              <a:t>Do not use laparoscopic uterine power </a:t>
            </a:r>
            <a:r>
              <a:rPr lang="en-US" dirty="0" err="1" smtClean="0"/>
              <a:t>morcellation</a:t>
            </a:r>
            <a:r>
              <a:rPr lang="en-US" dirty="0" smtClean="0"/>
              <a:t> in women with suspected or known uterine cancer.</a:t>
            </a:r>
          </a:p>
          <a:p>
            <a:r>
              <a:rPr lang="en-US" dirty="0" smtClean="0"/>
              <a:t>Carefully consider all the available treatment options for women with symptomatic uterine fibroids.</a:t>
            </a:r>
          </a:p>
          <a:p>
            <a:r>
              <a:rPr lang="en-US" dirty="0" smtClean="0"/>
              <a:t>Discuss the benefits and risks of all treatments with patients.</a:t>
            </a:r>
          </a:p>
          <a:p>
            <a:r>
              <a:rPr lang="en-US" dirty="0" smtClean="0"/>
              <a:t>After carefully weighing the risks and benefits of the procedure, if a health care professional nonetheless determines that laparoscopic power </a:t>
            </a:r>
            <a:r>
              <a:rPr lang="en-US" dirty="0" err="1" smtClean="0"/>
              <a:t>morcellation</a:t>
            </a:r>
            <a:r>
              <a:rPr lang="en-US" dirty="0" smtClean="0"/>
              <a:t> is the best therapeutic option for his or her patient, the health care professional should:</a:t>
            </a:r>
          </a:p>
          <a:p>
            <a:r>
              <a:rPr lang="en-US" dirty="0" smtClean="0"/>
              <a:t>Inform patients that their fibroid(s) may contain unexpected cancerous tissue and that laparoscopic power </a:t>
            </a:r>
            <a:r>
              <a:rPr lang="en-US" dirty="0" err="1" smtClean="0"/>
              <a:t>morcellation</a:t>
            </a:r>
            <a:r>
              <a:rPr lang="en-US" dirty="0" smtClean="0"/>
              <a:t> may spread the cancer, significantly worsening their prognosis.</a:t>
            </a:r>
          </a:p>
          <a:p>
            <a:r>
              <a:rPr lang="en-US" dirty="0" smtClean="0"/>
              <a:t>Be aware that some clinicians and medical institutions now advocate using a specimen “bag” during </a:t>
            </a:r>
            <a:r>
              <a:rPr lang="en-US" dirty="0" err="1" smtClean="0"/>
              <a:t>morcellation</a:t>
            </a:r>
            <a:r>
              <a:rPr lang="en-US" dirty="0" smtClean="0"/>
              <a:t> in an attempt to contain the uterine tissue and minimize the risk of cancer spread in the abdomen and pelvis.</a:t>
            </a:r>
          </a:p>
          <a:p>
            <a:r>
              <a:rPr lang="en-US" b="1" dirty="0" smtClean="0"/>
              <a:t>FDA’s recommendations for women include:</a:t>
            </a:r>
            <a:br>
              <a:rPr lang="en-US" b="1" dirty="0" smtClean="0"/>
            </a:br>
            <a:endParaRPr lang="en-US" dirty="0" smtClean="0"/>
          </a:p>
          <a:p>
            <a:r>
              <a:rPr lang="en-US" dirty="0" smtClean="0"/>
              <a:t>Discuss all the options available to treat your condition, including the risks and benefits of each with your health care professional.</a:t>
            </a:r>
          </a:p>
          <a:p>
            <a:r>
              <a:rPr lang="en-US" dirty="0" smtClean="0"/>
              <a:t>If laparoscopic hysterectomy or </a:t>
            </a:r>
            <a:r>
              <a:rPr lang="en-US" dirty="0" err="1" smtClean="0"/>
              <a:t>myomectomy</a:t>
            </a:r>
            <a:r>
              <a:rPr lang="en-US" dirty="0" smtClean="0"/>
              <a:t> is recommended, ask your health care professional if power </a:t>
            </a:r>
            <a:r>
              <a:rPr lang="en-US" dirty="0" err="1" smtClean="0"/>
              <a:t>morcellation</a:t>
            </a:r>
            <a:r>
              <a:rPr lang="en-US" dirty="0" smtClean="0"/>
              <a:t> will be performed during your procedure and why it is the best treatment option for you.</a:t>
            </a:r>
          </a:p>
          <a:p>
            <a:r>
              <a:rPr lang="en-US" dirty="0" smtClean="0"/>
              <a:t>If you have already undergone a hysterectomy or </a:t>
            </a:r>
            <a:r>
              <a:rPr lang="en-US" dirty="0" err="1" smtClean="0"/>
              <a:t>myomectomy</a:t>
            </a:r>
            <a:r>
              <a:rPr lang="en-US" dirty="0" smtClean="0"/>
              <a:t> for fibroids, tissue removed during the procedure is typically tested for the presence of cancer. If you were informed these tests were normal and you have no symptoms, routine follow-up with your physician is recommended. Patients with persistent or recurrent symptoms or questions should consult their health care professional. </a:t>
            </a:r>
          </a:p>
          <a:p>
            <a:endParaRPr lang="nl-BE" dirty="0"/>
          </a:p>
        </p:txBody>
      </p:sp>
      <p:sp>
        <p:nvSpPr>
          <p:cNvPr id="4" name="Tijdelijke aanduiding voor dianummer 3"/>
          <p:cNvSpPr>
            <a:spLocks noGrp="1"/>
          </p:cNvSpPr>
          <p:nvPr>
            <p:ph type="sldNum" sz="quarter" idx="10"/>
          </p:nvPr>
        </p:nvSpPr>
        <p:spPr/>
        <p:txBody>
          <a:bodyPr/>
          <a:lstStyle/>
          <a:p>
            <a:fld id="{B8F93375-D7F6-4718-BEEE-13F640AB85F0}" type="slidenum">
              <a:rPr lang="nl-BE" smtClean="0"/>
              <a:pPr/>
              <a:t>32</a:t>
            </a:fld>
            <a:endParaRPr lang="nl-B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72353" y="2130425"/>
            <a:ext cx="7772400" cy="1470025"/>
          </a:xfrm>
        </p:spPr>
        <p:txBody>
          <a:bodyPr/>
          <a:lstStyle/>
          <a:p>
            <a:r>
              <a:rPr lang="nl-NL" smtClean="0"/>
              <a:t>Klik om het opmaakprofiel te bewerken</a:t>
            </a:r>
            <a:endParaRPr lang="nl-NL"/>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lang="nl-NL"/>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het opmaakprofiel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het opmaakprofiel te bewerken</a:t>
            </a:r>
            <a:endParaRPr lang="nl-NL"/>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289671" y="332656"/>
            <a:ext cx="8544248" cy="1030287"/>
          </a:xfrm>
        </p:spPr>
        <p:txBody>
          <a:bodyPr>
            <a:normAutofit/>
          </a:bodyPr>
          <a:lstStyle>
            <a:lvl1pPr>
              <a:lnSpc>
                <a:spcPct val="85000"/>
              </a:lnSpc>
              <a:defRPr sz="3600" b="1">
                <a:solidFill>
                  <a:srgbClr val="F09828"/>
                </a:solidFill>
                <a:latin typeface="Arial" panose="020B0604020202020204" pitchFamily="34" charset="0"/>
                <a:cs typeface="Arial" panose="020B0604020202020204" pitchFamily="34" charset="0"/>
              </a:defRPr>
            </a:lvl1pPr>
          </a:lstStyle>
          <a:p>
            <a:r>
              <a:rPr lang="nl-NL" smtClean="0"/>
              <a:t>Klik om de stijl te bewerken</a:t>
            </a:r>
            <a:endParaRPr lang="nl-BE"/>
          </a:p>
        </p:txBody>
      </p:sp>
      <p:sp>
        <p:nvSpPr>
          <p:cNvPr id="3" name="Tijdelijke aanduiding voor tekst 2"/>
          <p:cNvSpPr>
            <a:spLocks noGrp="1"/>
          </p:cNvSpPr>
          <p:nvPr>
            <p:ph type="body" sz="half" idx="1"/>
          </p:nvPr>
        </p:nvSpPr>
        <p:spPr>
          <a:xfrm>
            <a:off x="533403" y="1454152"/>
            <a:ext cx="3962400" cy="4946650"/>
          </a:xfrm>
        </p:spPr>
        <p:txBody>
          <a:bodyPr/>
          <a:lstStyle>
            <a:lvl1pPr>
              <a:buClr>
                <a:srgbClr val="F09828"/>
              </a:buClr>
              <a:defRPr b="1">
                <a:solidFill>
                  <a:schemeClr val="bg1"/>
                </a:solidFill>
                <a:latin typeface="Arial" panose="020B0604020202020204" pitchFamily="34" charset="0"/>
                <a:cs typeface="Arial" panose="020B0604020202020204" pitchFamily="34" charset="0"/>
              </a:defRPr>
            </a:lvl1pPr>
            <a:lvl2pPr>
              <a:buClr>
                <a:srgbClr val="F09828"/>
              </a:buClr>
              <a:defRPr b="1">
                <a:solidFill>
                  <a:schemeClr val="bg1"/>
                </a:solidFill>
                <a:latin typeface="Arial" panose="020B0604020202020204" pitchFamily="34" charset="0"/>
                <a:cs typeface="Arial" panose="020B0604020202020204" pitchFamily="34" charset="0"/>
              </a:defRPr>
            </a:lvl2pPr>
            <a:lvl3pPr>
              <a:buClr>
                <a:srgbClr val="F09828"/>
              </a:buClr>
              <a:defRPr b="1">
                <a:solidFill>
                  <a:schemeClr val="bg1"/>
                </a:solidFill>
                <a:latin typeface="Arial" panose="020B0604020202020204" pitchFamily="34" charset="0"/>
                <a:cs typeface="Arial" panose="020B0604020202020204" pitchFamily="34" charset="0"/>
              </a:defRPr>
            </a:lvl3pPr>
            <a:lvl4pPr>
              <a:buClr>
                <a:srgbClr val="F09828"/>
              </a:buClr>
              <a:defRPr b="1">
                <a:solidFill>
                  <a:schemeClr val="bg1"/>
                </a:solidFill>
                <a:latin typeface="Arial" panose="020B0604020202020204" pitchFamily="34" charset="0"/>
                <a:cs typeface="Arial" panose="020B0604020202020204" pitchFamily="34" charset="0"/>
              </a:defRPr>
            </a:lvl4pPr>
            <a:lvl5pPr>
              <a:buClr>
                <a:srgbClr val="F09828"/>
              </a:buClr>
              <a:defRPr b="1">
                <a:solidFill>
                  <a:schemeClr val="bg1"/>
                </a:solidFill>
                <a:latin typeface="Arial" panose="020B0604020202020204" pitchFamily="34" charset="0"/>
                <a:cs typeface="Arial" panose="020B0604020202020204" pitchFamily="34" charset="0"/>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
        <p:nvSpPr>
          <p:cNvPr id="4" name="Tijdelijke aanduiding voor inhoud 3"/>
          <p:cNvSpPr>
            <a:spLocks noGrp="1"/>
          </p:cNvSpPr>
          <p:nvPr>
            <p:ph sz="half" idx="2"/>
          </p:nvPr>
        </p:nvSpPr>
        <p:spPr>
          <a:xfrm>
            <a:off x="4648203" y="1454152"/>
            <a:ext cx="3962400" cy="4946650"/>
          </a:xfrm>
        </p:spPr>
        <p:txBody>
          <a:bodyPr/>
          <a:lstStyle>
            <a:lvl1pPr>
              <a:buClr>
                <a:srgbClr val="F09828"/>
              </a:buClr>
              <a:defRPr b="1">
                <a:solidFill>
                  <a:schemeClr val="bg1"/>
                </a:solidFill>
                <a:latin typeface="Arial" panose="020B0604020202020204" pitchFamily="34" charset="0"/>
                <a:cs typeface="Arial" panose="020B0604020202020204" pitchFamily="34" charset="0"/>
              </a:defRPr>
            </a:lvl1pPr>
            <a:lvl2pPr>
              <a:buClr>
                <a:srgbClr val="F09828"/>
              </a:buClr>
              <a:defRPr b="1">
                <a:solidFill>
                  <a:schemeClr val="bg1"/>
                </a:solidFill>
                <a:latin typeface="Arial" panose="020B0604020202020204" pitchFamily="34" charset="0"/>
                <a:cs typeface="Arial" panose="020B0604020202020204" pitchFamily="34" charset="0"/>
              </a:defRPr>
            </a:lvl2pPr>
            <a:lvl3pPr>
              <a:buClr>
                <a:srgbClr val="F09828"/>
              </a:buClr>
              <a:defRPr b="1">
                <a:solidFill>
                  <a:schemeClr val="bg1"/>
                </a:solidFill>
                <a:latin typeface="Arial" panose="020B0604020202020204" pitchFamily="34" charset="0"/>
                <a:cs typeface="Arial" panose="020B0604020202020204" pitchFamily="34" charset="0"/>
              </a:defRPr>
            </a:lvl3pPr>
            <a:lvl4pPr>
              <a:buClr>
                <a:srgbClr val="F09828"/>
              </a:buClr>
              <a:defRPr b="1">
                <a:solidFill>
                  <a:schemeClr val="bg1"/>
                </a:solidFill>
                <a:latin typeface="Arial" panose="020B0604020202020204" pitchFamily="34" charset="0"/>
                <a:cs typeface="Arial" panose="020B0604020202020204" pitchFamily="34" charset="0"/>
              </a:defRPr>
            </a:lvl4pPr>
            <a:lvl5pPr>
              <a:buClr>
                <a:srgbClr val="F09828"/>
              </a:buClr>
              <a:defRPr b="1">
                <a:solidFill>
                  <a:schemeClr val="bg1"/>
                </a:solidFill>
                <a:latin typeface="Arial" panose="020B0604020202020204" pitchFamily="34" charset="0"/>
                <a:cs typeface="Arial" panose="020B0604020202020204" pitchFamily="34" charset="0"/>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BE" dirty="0"/>
          </a:p>
        </p:txBody>
      </p:sp>
    </p:spTree>
    <p:extLst>
      <p:ext uri="{BB962C8B-B14F-4D97-AF65-F5344CB8AC3E}">
        <p14:creationId xmlns:p14="http://schemas.microsoft.com/office/powerpoint/2010/main" val="25697932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GYN 2015_PPT_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3121377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671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512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2723712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699934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51259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3213058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het opmaakprofiel te bewerken</a:t>
            </a:r>
            <a:endParaRPr lang="nl-NL"/>
          </a:p>
        </p:txBody>
      </p:sp>
      <p:sp>
        <p:nvSpPr>
          <p:cNvPr id="3" name="Tijdelijke aanduiding voor inhoud 2"/>
          <p:cNvSpPr>
            <a:spLocks noGrp="1"/>
          </p:cNvSpPr>
          <p:nvPr>
            <p:ph idx="1"/>
          </p:nvPr>
        </p:nvSpPr>
        <p:spPr/>
        <p:txBody>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2450981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2389115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11127033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a:fld id="{B3D80069-B6C8-3749-81A9-DDAD11CEFF95}" type="datetimeFigureOut">
              <a:rPr lang="en-US" smtClean="0">
                <a:solidFill>
                  <a:prstClr val="black"/>
                </a:solidFill>
              </a:rPr>
              <a:pPr defTabSz="457200"/>
              <a:t>2/17/2015</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defTabSz="457200"/>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defTabSz="457200"/>
            <a:fld id="{EADC87F7-E4FA-D14C-A9BC-6EC05CEB58BC}" type="slidenum">
              <a:rPr lang="en-US" smtClean="0">
                <a:solidFill>
                  <a:prstClr val="black"/>
                </a:solidFill>
              </a:rPr>
              <a:pPr defTabSz="457200"/>
              <a:t>‹#›</a:t>
            </a:fld>
            <a:endParaRPr lang="en-US">
              <a:solidFill>
                <a:prstClr val="black"/>
              </a:solidFill>
            </a:endParaRPr>
          </a:p>
        </p:txBody>
      </p:sp>
    </p:spTree>
    <p:extLst>
      <p:ext uri="{BB962C8B-B14F-4D97-AF65-F5344CB8AC3E}">
        <p14:creationId xmlns:p14="http://schemas.microsoft.com/office/powerpoint/2010/main" val="257277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het opmaakprofiel te bewerken</a:t>
            </a:r>
            <a:endParaRPr lang="nl-NL"/>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opmaakprofielen van de modeltekst te bewerken</a:t>
            </a:r>
          </a:p>
        </p:txBody>
      </p:sp>
      <p:sp>
        <p:nvSpPr>
          <p:cNvPr id="4" name="Tijdelijke aanduiding voor datum 3"/>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5" name="Tijdelijke aanduiding voor voettekst 4"/>
          <p:cNvSpPr>
            <a:spLocks noGrp="1"/>
          </p:cNvSpPr>
          <p:nvPr>
            <p:ph type="ftr" sz="quarter" idx="11"/>
          </p:nvPr>
        </p:nvSpPr>
        <p:spPr>
          <a:xfrm>
            <a:off x="3124200" y="6356350"/>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het opmaakprofiel te bewerken</a:t>
            </a:r>
            <a:endParaRPr lang="nl-NL"/>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6" name="Tijdelijke aanduiding voor voettekst 5"/>
          <p:cNvSpPr>
            <a:spLocks noGrp="1"/>
          </p:cNvSpPr>
          <p:nvPr>
            <p:ph type="ftr" sz="quarter" idx="11"/>
          </p:nvPr>
        </p:nvSpPr>
        <p:spPr>
          <a:xfrm>
            <a:off x="3124200" y="6356350"/>
            <a:ext cx="2895600" cy="365125"/>
          </a:xfrm>
          <a:prstGeom prst="rect">
            <a:avLst/>
          </a:prstGeom>
        </p:spPr>
        <p:txBody>
          <a:bodyPr/>
          <a:lstStyle/>
          <a:p>
            <a:endParaRPr lang="nl-NL"/>
          </a:p>
        </p:txBody>
      </p:sp>
      <p:sp>
        <p:nvSpPr>
          <p:cNvPr id="7" name="Tijdelijke aanduiding voor dianummer 6"/>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het opmaakprofiel te bewerken</a:t>
            </a:r>
            <a:endParaRPr lang="nl-NL"/>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opmaakprofielen van de modeltekst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opmaakprofielen van de modeltekst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8" name="Tijdelijke aanduiding voor voettekst 7"/>
          <p:cNvSpPr>
            <a:spLocks noGrp="1"/>
          </p:cNvSpPr>
          <p:nvPr>
            <p:ph type="ftr" sz="quarter" idx="11"/>
          </p:nvPr>
        </p:nvSpPr>
        <p:spPr>
          <a:xfrm>
            <a:off x="3124200" y="6356350"/>
            <a:ext cx="2895600" cy="365125"/>
          </a:xfrm>
          <a:prstGeom prst="rect">
            <a:avLst/>
          </a:prstGeom>
        </p:spPr>
        <p:txBody>
          <a:bodyPr/>
          <a:lstStyle/>
          <a:p>
            <a:endParaRPr lang="nl-NL"/>
          </a:p>
        </p:txBody>
      </p:sp>
      <p:sp>
        <p:nvSpPr>
          <p:cNvPr id="9" name="Tijdelijke aanduiding voor dianummer 8"/>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het opmaakprofiel te bewerken</a:t>
            </a:r>
            <a:endParaRPr lang="nl-NL"/>
          </a:p>
        </p:txBody>
      </p:sp>
      <p:sp>
        <p:nvSpPr>
          <p:cNvPr id="3" name="Tijdelijke aanduiding voor datum 2"/>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4" name="Tijdelijke aanduiding voor voettekst 3"/>
          <p:cNvSpPr>
            <a:spLocks noGrp="1"/>
          </p:cNvSpPr>
          <p:nvPr>
            <p:ph type="ftr" sz="quarter" idx="11"/>
          </p:nvPr>
        </p:nvSpPr>
        <p:spPr>
          <a:xfrm>
            <a:off x="3124200" y="6356350"/>
            <a:ext cx="2895600" cy="365125"/>
          </a:xfrm>
          <a:prstGeom prst="rect">
            <a:avLst/>
          </a:prstGeom>
        </p:spPr>
        <p:txBody>
          <a:bodyPr/>
          <a:lstStyle/>
          <a:p>
            <a:endParaRPr lang="nl-NL"/>
          </a:p>
        </p:txBody>
      </p:sp>
      <p:sp>
        <p:nvSpPr>
          <p:cNvPr id="5" name="Tijdelijke aanduiding voor dianummer 4"/>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3" name="Tijdelijke aanduiding voor voettekst 2"/>
          <p:cNvSpPr>
            <a:spLocks noGrp="1"/>
          </p:cNvSpPr>
          <p:nvPr>
            <p:ph type="ftr" sz="quarter" idx="11"/>
          </p:nvPr>
        </p:nvSpPr>
        <p:spPr>
          <a:xfrm>
            <a:off x="3124200" y="6356350"/>
            <a:ext cx="2895600" cy="365125"/>
          </a:xfrm>
          <a:prstGeom prst="rect">
            <a:avLst/>
          </a:prstGeom>
        </p:spPr>
        <p:txBody>
          <a:bodyPr/>
          <a:lstStyle/>
          <a:p>
            <a:endParaRPr lang="nl-NL"/>
          </a:p>
        </p:txBody>
      </p:sp>
      <p:sp>
        <p:nvSpPr>
          <p:cNvPr id="4" name="Tijdelijke aanduiding voor dianummer 3"/>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het opmaakprofiel te bewerken</a:t>
            </a:r>
            <a:endParaRPr lang="nl-NL"/>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opmaakprofielen van de modeltekst te bewerken</a:t>
            </a:r>
          </a:p>
        </p:txBody>
      </p:sp>
      <p:sp>
        <p:nvSpPr>
          <p:cNvPr id="5" name="Tijdelijke aanduiding voor datum 4"/>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6" name="Tijdelijke aanduiding voor voettekst 5"/>
          <p:cNvSpPr>
            <a:spLocks noGrp="1"/>
          </p:cNvSpPr>
          <p:nvPr>
            <p:ph type="ftr" sz="quarter" idx="11"/>
          </p:nvPr>
        </p:nvSpPr>
        <p:spPr>
          <a:xfrm>
            <a:off x="3124200" y="6356350"/>
            <a:ext cx="2895600" cy="365125"/>
          </a:xfrm>
          <a:prstGeom prst="rect">
            <a:avLst/>
          </a:prstGeom>
        </p:spPr>
        <p:txBody>
          <a:bodyPr/>
          <a:lstStyle/>
          <a:p>
            <a:endParaRPr lang="nl-NL"/>
          </a:p>
        </p:txBody>
      </p:sp>
      <p:sp>
        <p:nvSpPr>
          <p:cNvPr id="7" name="Tijdelijke aanduiding voor dianummer 6"/>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het opmaakprofiel te bewerken</a:t>
            </a:r>
            <a:endParaRPr lang="nl-NL"/>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opmaakprofielen van de modeltekst te bewerken</a:t>
            </a:r>
          </a:p>
        </p:txBody>
      </p:sp>
      <p:sp>
        <p:nvSpPr>
          <p:cNvPr id="5" name="Tijdelijke aanduiding voor datum 4"/>
          <p:cNvSpPr>
            <a:spLocks noGrp="1"/>
          </p:cNvSpPr>
          <p:nvPr>
            <p:ph type="dt" sz="half" idx="10"/>
          </p:nvPr>
        </p:nvSpPr>
        <p:spPr>
          <a:xfrm>
            <a:off x="457200" y="6356350"/>
            <a:ext cx="2133600" cy="365125"/>
          </a:xfrm>
          <a:prstGeom prst="rect">
            <a:avLst/>
          </a:prstGeom>
        </p:spPr>
        <p:txBody>
          <a:bodyPr/>
          <a:lstStyle/>
          <a:p>
            <a:fld id="{8638F0FA-503B-447F-A02E-6BF1D880434F}" type="datetimeFigureOut">
              <a:rPr lang="nl-NL" smtClean="0"/>
              <a:pPr/>
              <a:t>17-2-2015</a:t>
            </a:fld>
            <a:endParaRPr lang="nl-NL"/>
          </a:p>
        </p:txBody>
      </p:sp>
      <p:sp>
        <p:nvSpPr>
          <p:cNvPr id="6" name="Tijdelijke aanduiding voor voettekst 5"/>
          <p:cNvSpPr>
            <a:spLocks noGrp="1"/>
          </p:cNvSpPr>
          <p:nvPr>
            <p:ph type="ftr" sz="quarter" idx="11"/>
          </p:nvPr>
        </p:nvSpPr>
        <p:spPr>
          <a:xfrm>
            <a:off x="3124200" y="6356350"/>
            <a:ext cx="2895600" cy="365125"/>
          </a:xfrm>
          <a:prstGeom prst="rect">
            <a:avLst/>
          </a:prstGeom>
        </p:spPr>
        <p:txBody>
          <a:bodyPr/>
          <a:lstStyle/>
          <a:p>
            <a:endParaRPr lang="nl-NL"/>
          </a:p>
        </p:txBody>
      </p:sp>
      <p:sp>
        <p:nvSpPr>
          <p:cNvPr id="7" name="Tijdelijke aanduiding voor dianummer 6"/>
          <p:cNvSpPr>
            <a:spLocks noGrp="1"/>
          </p:cNvSpPr>
          <p:nvPr>
            <p:ph type="sldNum" sz="quarter" idx="12"/>
          </p:nvPr>
        </p:nvSpPr>
        <p:spPr>
          <a:xfrm>
            <a:off x="6553200" y="6356350"/>
            <a:ext cx="2133600" cy="365125"/>
          </a:xfrm>
          <a:prstGeom prst="rect">
            <a:avLst/>
          </a:prstGeom>
        </p:spPr>
        <p:txBody>
          <a:bodyPr/>
          <a:lstStyle/>
          <a:p>
            <a:fld id="{C3EE7185-A582-4542-8FF0-969B3F80C0A5}" type="slidenum">
              <a:rPr lang="nl-NL" smtClean="0"/>
              <a:pPr/>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8000" r="-8000"/>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23900" y="274638"/>
            <a:ext cx="8686800" cy="1143000"/>
          </a:xfrm>
          <a:prstGeom prst="rect">
            <a:avLst/>
          </a:prstGeom>
        </p:spPr>
        <p:txBody>
          <a:bodyPr vert="horz" lIns="91440" tIns="45720" rIns="91440" bIns="45720" rtlCol="0" anchor="ctr">
            <a:normAutofit/>
          </a:bodyPr>
          <a:lstStyle/>
          <a:p>
            <a:r>
              <a:rPr lang="nl-NL" smtClean="0"/>
              <a:t>Klik om het opmaakprofiel te bewerken</a:t>
            </a:r>
            <a:endParaRPr lang="nl-NL"/>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opmaakprofielen van de modeltekst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lnSpc>
          <a:spcPct val="85000"/>
        </a:lnSpc>
        <a:spcBef>
          <a:spcPct val="0"/>
        </a:spcBef>
        <a:buNone/>
        <a:defRPr sz="3600" b="1" kern="1200">
          <a:solidFill>
            <a:srgbClr val="F09828"/>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F09828"/>
        </a:buClr>
        <a:buFont typeface="Arial" pitchFamily="34" charset="0"/>
        <a:buChar char="•"/>
        <a:defRPr sz="3200" b="1"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09828"/>
        </a:buClr>
        <a:buFont typeface="Arial" pitchFamily="34" charset="0"/>
        <a:buChar char="–"/>
        <a:defRPr sz="2800" b="1"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F09828"/>
        </a:buClr>
        <a:buFont typeface="Arial" pitchFamily="34" charset="0"/>
        <a:buChar char="•"/>
        <a:defRPr sz="2400" b="1"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GYN 2015_PPT_2.jp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4000" cy="6856272"/>
          </a:xfrm>
          <a:prstGeom prst="rect">
            <a:avLst/>
          </a:prstGeom>
        </p:spPr>
      </p:pic>
    </p:spTree>
    <p:extLst>
      <p:ext uri="{BB962C8B-B14F-4D97-AF65-F5344CB8AC3E}">
        <p14:creationId xmlns:p14="http://schemas.microsoft.com/office/powerpoint/2010/main" val="287619350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683568" y="1484784"/>
            <a:ext cx="7772400" cy="1470025"/>
          </a:xfrm>
        </p:spPr>
        <p:txBody>
          <a:bodyPr>
            <a:normAutofit/>
          </a:bodyPr>
          <a:lstStyle/>
          <a:p>
            <a:r>
              <a:rPr lang="en-US" sz="4000" b="1" dirty="0" smtClean="0"/>
              <a:t>What Are the Oncologic Risks of </a:t>
            </a:r>
            <a:r>
              <a:rPr lang="en-US" sz="4000" b="1" dirty="0" err="1" smtClean="0"/>
              <a:t>Morcellation</a:t>
            </a:r>
            <a:r>
              <a:rPr lang="en-US" sz="4000" b="1" dirty="0" smtClean="0"/>
              <a:t> of the Uterus? </a:t>
            </a:r>
            <a:endParaRPr lang="nl-BE" sz="4000" dirty="0"/>
          </a:p>
        </p:txBody>
      </p:sp>
      <p:sp>
        <p:nvSpPr>
          <p:cNvPr id="3" name="Ondertitel 2"/>
          <p:cNvSpPr>
            <a:spLocks noGrp="1"/>
          </p:cNvSpPr>
          <p:nvPr>
            <p:ph type="subTitle" idx="1"/>
          </p:nvPr>
        </p:nvSpPr>
        <p:spPr>
          <a:xfrm>
            <a:off x="1371600" y="4124672"/>
            <a:ext cx="6400800" cy="1752600"/>
          </a:xfrm>
        </p:spPr>
        <p:txBody>
          <a:bodyPr>
            <a:normAutofit/>
          </a:bodyPr>
          <a:lstStyle/>
          <a:p>
            <a:pPr>
              <a:spcBef>
                <a:spcPts val="0"/>
              </a:spcBef>
            </a:pPr>
            <a:r>
              <a:rPr lang="nl-BE" sz="2800" dirty="0" smtClean="0">
                <a:solidFill>
                  <a:schemeClr val="bg1"/>
                </a:solidFill>
              </a:rPr>
              <a:t>Frédéric Amant, MD, PhD</a:t>
            </a:r>
          </a:p>
          <a:p>
            <a:pPr>
              <a:spcBef>
                <a:spcPts val="0"/>
              </a:spcBef>
            </a:pPr>
            <a:r>
              <a:rPr lang="nl-BE" sz="2000" dirty="0" smtClean="0">
                <a:solidFill>
                  <a:schemeClr val="bg1"/>
                </a:solidFill>
              </a:rPr>
              <a:t>UZ Leuven</a:t>
            </a:r>
          </a:p>
          <a:p>
            <a:pPr>
              <a:spcBef>
                <a:spcPts val="0"/>
              </a:spcBef>
            </a:pPr>
            <a:r>
              <a:rPr lang="nl-BE" sz="2000" dirty="0">
                <a:solidFill>
                  <a:schemeClr val="bg1"/>
                </a:solidFill>
              </a:rPr>
              <a:t>Catholic University </a:t>
            </a:r>
            <a:r>
              <a:rPr lang="nl-BE" sz="2000" dirty="0" smtClean="0">
                <a:solidFill>
                  <a:schemeClr val="bg1"/>
                </a:solidFill>
              </a:rPr>
              <a:t>of Leuven</a:t>
            </a:r>
          </a:p>
          <a:p>
            <a:pPr>
              <a:spcBef>
                <a:spcPts val="0"/>
              </a:spcBef>
            </a:pPr>
            <a:r>
              <a:rPr lang="nl-BE" sz="2000" dirty="0" smtClean="0">
                <a:solidFill>
                  <a:schemeClr val="bg1"/>
                </a:solidFill>
              </a:rPr>
              <a:t>Leuven, Belgium</a:t>
            </a:r>
            <a:endParaRPr lang="nl-BE" sz="2000" dirty="0">
              <a:solidFill>
                <a:schemeClr val="bg1"/>
              </a:solidFill>
            </a:endParaRPr>
          </a:p>
          <a:p>
            <a:pPr>
              <a:spcBef>
                <a:spcPts val="0"/>
              </a:spcBef>
            </a:pPr>
            <a:endParaRPr lang="nl-BE" sz="20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2048" y="2838773"/>
            <a:ext cx="5472608" cy="37585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10864" y="333599"/>
            <a:ext cx="7686675" cy="719137"/>
          </a:xfrm>
        </p:spPr>
        <p:txBody>
          <a:bodyPr>
            <a:noAutofit/>
          </a:bodyPr>
          <a:lstStyle/>
          <a:p>
            <a:pPr>
              <a:defRPr/>
            </a:pPr>
            <a:r>
              <a:rPr lang="nl-BE" dirty="0" smtClean="0"/>
              <a:t>Incidence of LMS and Endometiral Stromal Sarcoma (ESS)</a:t>
            </a:r>
            <a:r>
              <a:rPr lang="en-US" dirty="0" smtClean="0"/>
              <a:t> </a:t>
            </a:r>
            <a:br>
              <a:rPr lang="en-US" dirty="0" smtClean="0"/>
            </a:br>
            <a:r>
              <a:rPr lang="en-US" sz="1800" b="1" dirty="0" smtClean="0">
                <a:solidFill>
                  <a:schemeClr val="bg1"/>
                </a:solidFill>
              </a:rPr>
              <a:t>Results from NORDCAN and NOCCA databases</a:t>
            </a:r>
            <a:endParaRPr lang="nl-BE" sz="1800" b="1" dirty="0">
              <a:solidFill>
                <a:schemeClr val="bg1"/>
              </a:solidFill>
            </a:endParaRPr>
          </a:p>
        </p:txBody>
      </p:sp>
      <p:sp>
        <p:nvSpPr>
          <p:cNvPr id="39939" name="Tijdelijke aanduiding voor inhoud 2"/>
          <p:cNvSpPr>
            <a:spLocks noGrp="1"/>
          </p:cNvSpPr>
          <p:nvPr>
            <p:ph idx="1"/>
          </p:nvPr>
        </p:nvSpPr>
        <p:spPr>
          <a:xfrm>
            <a:off x="683569" y="1333232"/>
            <a:ext cx="8003232" cy="5328592"/>
          </a:xfrm>
        </p:spPr>
        <p:txBody>
          <a:bodyPr/>
          <a:lstStyle/>
          <a:p>
            <a:pPr>
              <a:lnSpc>
                <a:spcPct val="90000"/>
              </a:lnSpc>
            </a:pPr>
            <a:r>
              <a:rPr lang="nl-BE" sz="2400" dirty="0" smtClean="0"/>
              <a:t>LMS:0.4/100.000, ESS </a:t>
            </a:r>
            <a:r>
              <a:rPr lang="nl-BE" altLang="nl-BE" sz="2400" dirty="0" smtClean="0"/>
              <a:t>0.3/100.000</a:t>
            </a:r>
            <a:r>
              <a:rPr lang="nl-BE" sz="2400" dirty="0" smtClean="0"/>
              <a:t> (1978-2007)</a:t>
            </a:r>
          </a:p>
          <a:p>
            <a:pPr>
              <a:lnSpc>
                <a:spcPct val="90000"/>
              </a:lnSpc>
            </a:pPr>
            <a:r>
              <a:rPr lang="nl-BE" sz="2400" dirty="0" smtClean="0"/>
              <a:t>Age-specific incidence rates:</a:t>
            </a:r>
          </a:p>
          <a:p>
            <a:pPr>
              <a:lnSpc>
                <a:spcPct val="90000"/>
              </a:lnSpc>
            </a:pPr>
            <a:endParaRPr lang="nl-BE" sz="2400" dirty="0" smtClean="0"/>
          </a:p>
          <a:p>
            <a:pPr>
              <a:lnSpc>
                <a:spcPct val="90000"/>
              </a:lnSpc>
            </a:pPr>
            <a:endParaRPr lang="nl-BE" sz="2400" dirty="0">
              <a:solidFill>
                <a:schemeClr val="tx1"/>
              </a:solidFill>
            </a:endParaRPr>
          </a:p>
          <a:p>
            <a:pPr>
              <a:lnSpc>
                <a:spcPct val="90000"/>
              </a:lnSpc>
            </a:pPr>
            <a:endParaRPr lang="nl-BE" sz="2400" dirty="0" smtClean="0">
              <a:solidFill>
                <a:schemeClr val="tx1"/>
              </a:solidFill>
            </a:endParaRP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2893365"/>
            <a:ext cx="5322752" cy="36926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368240" y="6567735"/>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Koivisto-Korander </a:t>
            </a:r>
            <a:r>
              <a:rPr lang="nl-BE" sz="1200" b="1" dirty="0">
                <a:solidFill>
                  <a:schemeClr val="bg1"/>
                </a:solidFill>
                <a:latin typeface="Arial" panose="020B0604020202020204" pitchFamily="34" charset="0"/>
                <a:cs typeface="Arial" panose="020B0604020202020204" pitchFamily="34" charset="0"/>
              </a:rPr>
              <a:t>R, et al. </a:t>
            </a:r>
            <a:r>
              <a:rPr lang="nl-BE" sz="1200" b="1" i="1" dirty="0" smtClean="0">
                <a:solidFill>
                  <a:schemeClr val="bg1"/>
                </a:solidFill>
                <a:latin typeface="Arial" panose="020B0604020202020204" pitchFamily="34" charset="0"/>
                <a:cs typeface="Arial" panose="020B0604020202020204" pitchFamily="34" charset="0"/>
              </a:rPr>
              <a:t>Maturitas. </a:t>
            </a:r>
            <a:r>
              <a:rPr lang="en-US" sz="1200" b="1" dirty="0" smtClean="0">
                <a:solidFill>
                  <a:schemeClr val="bg1"/>
                </a:solidFill>
                <a:latin typeface="Arial" panose="020B0604020202020204" pitchFamily="34" charset="0"/>
                <a:cs typeface="Arial" panose="020B0604020202020204" pitchFamily="34" charset="0"/>
              </a:rPr>
              <a:t>2012;72(1</a:t>
            </a:r>
            <a:r>
              <a:rPr lang="en-US" sz="1200" b="1" dirty="0">
                <a:solidFill>
                  <a:schemeClr val="bg1"/>
                </a:solidFill>
                <a:latin typeface="Arial" panose="020B0604020202020204" pitchFamily="34" charset="0"/>
                <a:cs typeface="Arial" panose="020B0604020202020204" pitchFamily="34" charset="0"/>
              </a:rPr>
              <a:t>):</a:t>
            </a:r>
            <a:r>
              <a:rPr lang="en-US" sz="1200" b="1" dirty="0" smtClean="0">
                <a:solidFill>
                  <a:schemeClr val="bg1"/>
                </a:solidFill>
                <a:latin typeface="Arial" panose="020B0604020202020204" pitchFamily="34" charset="0"/>
                <a:cs typeface="Arial" panose="020B0604020202020204" pitchFamily="34" charset="0"/>
              </a:rPr>
              <a:t>56-60.</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1994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223900" y="441088"/>
            <a:ext cx="8686800" cy="1143000"/>
          </a:xfrm>
          <a:noFill/>
        </p:spPr>
        <p:txBody>
          <a:bodyPr>
            <a:normAutofit fontScale="90000"/>
          </a:bodyPr>
          <a:lstStyle/>
          <a:p>
            <a:r>
              <a:rPr lang="nl-BE" dirty="0" smtClean="0"/>
              <a:t>Smooth Muscle Cell Tumor Pathology Can Be Challenging</a:t>
            </a:r>
            <a:r>
              <a:rPr lang="nl-BE" dirty="0" smtClean="0">
                <a:solidFill>
                  <a:prstClr val="black"/>
                </a:solidFill>
              </a:rPr>
              <a:t> </a:t>
            </a:r>
            <a:br>
              <a:rPr lang="nl-BE" dirty="0" smtClean="0">
                <a:solidFill>
                  <a:prstClr val="black"/>
                </a:solidFill>
              </a:rPr>
            </a:br>
            <a:endParaRPr lang="nl-BE" sz="1800" dirty="0">
              <a:solidFill>
                <a:schemeClr val="bg1"/>
              </a:solidFill>
            </a:endParaRPr>
          </a:p>
        </p:txBody>
      </p:sp>
      <p:sp>
        <p:nvSpPr>
          <p:cNvPr id="4" name="TextBox 3"/>
          <p:cNvSpPr txBox="1"/>
          <p:nvPr/>
        </p:nvSpPr>
        <p:spPr>
          <a:xfrm>
            <a:off x="368240" y="6567735"/>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Seidman MA,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PLOS One.</a:t>
            </a:r>
            <a:r>
              <a:rPr lang="en-US" sz="1200" b="1" dirty="0" smtClean="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2012;7(11):e5005</a:t>
            </a:r>
            <a:r>
              <a:rPr lang="en-US" sz="1200" b="1" dirty="0" smtClean="0">
                <a:solidFill>
                  <a:schemeClr val="bg1"/>
                </a:solidFill>
                <a:latin typeface="Arial" panose="020B0604020202020204" pitchFamily="34" charset="0"/>
                <a:cs typeface="Arial" panose="020B0604020202020204" pitchFamily="34" charset="0"/>
              </a:rPr>
              <a:t>.</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108" y="1355053"/>
            <a:ext cx="7324300" cy="521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445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79558" name="Rectangle 6"/>
          <p:cNvSpPr>
            <a:spLocks noGrp="1" noChangeArrowheads="1"/>
          </p:cNvSpPr>
          <p:nvPr>
            <p:ph type="title"/>
          </p:nvPr>
        </p:nvSpPr>
        <p:spPr>
          <a:xfrm>
            <a:off x="0" y="571216"/>
            <a:ext cx="9144000" cy="1143240"/>
          </a:xfrm>
        </p:spPr>
        <p:txBody>
          <a:bodyPr>
            <a:noAutofit/>
          </a:bodyPr>
          <a:lstStyle/>
          <a:p>
            <a:r>
              <a:rPr lang="nl-BE" b="1" noProof="1" smtClean="0"/>
              <a:t>Pathology of Uterine LMS: Expert Opinion Might Be Necessary</a:t>
            </a:r>
            <a:r>
              <a:rPr lang="nl-BE" noProof="1" smtClean="0"/>
              <a:t/>
            </a:r>
            <a:br>
              <a:rPr lang="nl-BE" noProof="1" smtClean="0"/>
            </a:br>
            <a:endParaRPr lang="nl-BE" b="1" noProof="1"/>
          </a:p>
        </p:txBody>
      </p:sp>
      <p:sp>
        <p:nvSpPr>
          <p:cNvPr id="6" name="Tijdelijke aanduiding voor tekst 5"/>
          <p:cNvSpPr>
            <a:spLocks noGrp="1"/>
          </p:cNvSpPr>
          <p:nvPr>
            <p:ph type="body" idx="1"/>
          </p:nvPr>
        </p:nvSpPr>
        <p:spPr/>
        <p:txBody>
          <a:bodyPr>
            <a:normAutofit fontScale="92500"/>
          </a:bodyPr>
          <a:lstStyle/>
          <a:p>
            <a:pPr algn="ctr"/>
            <a:r>
              <a:rPr lang="nl-BE" sz="2000" noProof="1" smtClean="0">
                <a:solidFill>
                  <a:schemeClr val="bg1"/>
                </a:solidFill>
              </a:rPr>
              <a:t>Coagulative Tumor Cell Necrosis</a:t>
            </a:r>
            <a:endParaRPr lang="nl-BE" sz="2000" noProof="1">
              <a:solidFill>
                <a:schemeClr val="bg1"/>
              </a:solidFill>
            </a:endParaRPr>
          </a:p>
        </p:txBody>
      </p:sp>
      <p:pic>
        <p:nvPicPr>
          <p:cNvPr id="279561" name="Picture 9" descr="amant &amp; debiec fig 1A"/>
          <p:cNvPicPr>
            <a:picLocks noGrp="1" noChangeAspect="1" noChangeArrowheads="1"/>
          </p:cNvPicPr>
          <p:nvPr>
            <p:ph sz="half" idx="2"/>
          </p:nvPr>
        </p:nvPicPr>
        <p:blipFill>
          <a:blip r:embed="rId3" cstate="print"/>
          <a:stretch>
            <a:fillRect/>
          </a:stretch>
        </p:blipFill>
        <p:spPr>
          <a:xfrm>
            <a:off x="467544" y="2420888"/>
            <a:ext cx="4040188" cy="3030141"/>
          </a:xfrm>
          <a:noFill/>
          <a:ln/>
        </p:spPr>
      </p:pic>
      <p:sp>
        <p:nvSpPr>
          <p:cNvPr id="7" name="Tijdelijke aanduiding voor tekst 6"/>
          <p:cNvSpPr>
            <a:spLocks noGrp="1"/>
          </p:cNvSpPr>
          <p:nvPr>
            <p:ph type="body" sz="quarter" idx="3"/>
          </p:nvPr>
        </p:nvSpPr>
        <p:spPr/>
        <p:txBody>
          <a:bodyPr/>
          <a:lstStyle/>
          <a:p>
            <a:pPr algn="ctr"/>
            <a:r>
              <a:rPr lang="nl-BE" sz="2000" noProof="1" smtClean="0">
                <a:solidFill>
                  <a:schemeClr val="bg1"/>
                </a:solidFill>
              </a:rPr>
              <a:t>Hyalyne Necrosis</a:t>
            </a:r>
            <a:endParaRPr lang="nl-BE" sz="2000" noProof="1">
              <a:solidFill>
                <a:schemeClr val="bg1"/>
              </a:solidFill>
            </a:endParaRPr>
          </a:p>
        </p:txBody>
      </p:sp>
      <p:pic>
        <p:nvPicPr>
          <p:cNvPr id="279562" name="Picture 10" descr="amant &amp; debiec fig 1B"/>
          <p:cNvPicPr>
            <a:picLocks noGrp="1" noChangeAspect="1" noChangeArrowheads="1"/>
          </p:cNvPicPr>
          <p:nvPr>
            <p:ph sz="quarter" idx="4"/>
          </p:nvPr>
        </p:nvPicPr>
        <p:blipFill>
          <a:blip r:embed="rId4" cstate="print"/>
          <a:stretch>
            <a:fillRect/>
          </a:stretch>
        </p:blipFill>
        <p:spPr>
          <a:xfrm>
            <a:off x="4644008" y="2420888"/>
            <a:ext cx="4041775" cy="3031331"/>
          </a:xfrm>
          <a:noFill/>
          <a:ln/>
        </p:spPr>
      </p:pic>
      <p:sp>
        <p:nvSpPr>
          <p:cNvPr id="9" name="Tekstvak 8"/>
          <p:cNvSpPr txBox="1"/>
          <p:nvPr/>
        </p:nvSpPr>
        <p:spPr>
          <a:xfrm>
            <a:off x="467544" y="5589240"/>
            <a:ext cx="4104456" cy="923330"/>
          </a:xfrm>
          <a:prstGeom prst="rect">
            <a:avLst/>
          </a:prstGeom>
          <a:noFill/>
        </p:spPr>
        <p:txBody>
          <a:bodyPr wrap="square" rtlCol="0">
            <a:spAutoFit/>
          </a:bodyPr>
          <a:lstStyle/>
          <a:p>
            <a:pPr>
              <a:spcBef>
                <a:spcPct val="50000"/>
              </a:spcBef>
            </a:pPr>
            <a:r>
              <a:rPr lang="en-GB" b="1" dirty="0" smtClean="0">
                <a:solidFill>
                  <a:schemeClr val="bg1"/>
                </a:solidFill>
                <a:latin typeface="Arial" panose="020B0604020202020204" pitchFamily="34" charset="0"/>
                <a:cs typeface="Arial" panose="020B0604020202020204" pitchFamily="34" charset="0"/>
              </a:rPr>
              <a:t>Abrupt transition of living cells to necrotic cells without  layer of granulation or fibrous tissue</a:t>
            </a:r>
            <a:endParaRPr lang="nl-B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3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67544" y="598752"/>
            <a:ext cx="8229600" cy="1143000"/>
          </a:xfrm>
        </p:spPr>
        <p:txBody>
          <a:bodyPr>
            <a:noAutofit/>
          </a:bodyPr>
          <a:lstStyle/>
          <a:p>
            <a:pPr lvl="1" algn="ctr" rtl="0">
              <a:lnSpc>
                <a:spcPct val="85000"/>
              </a:lnSpc>
              <a:spcBef>
                <a:spcPct val="0"/>
              </a:spcBef>
            </a:pPr>
            <a:r>
              <a:rPr lang="en-US" sz="3600" b="1" noProof="1" smtClean="0">
                <a:solidFill>
                  <a:srgbClr val="F09828"/>
                </a:solidFill>
                <a:latin typeface="Arial" pitchFamily="34" charset="0"/>
                <a:cs typeface="Arial" pitchFamily="34" charset="0"/>
              </a:rPr>
              <a:t>No Pathognomonic Features Predicting ESS</a:t>
            </a:r>
            <a:br>
              <a:rPr lang="en-US" sz="3600" b="1" noProof="1" smtClean="0">
                <a:solidFill>
                  <a:srgbClr val="F09828"/>
                </a:solidFill>
                <a:latin typeface="Arial" pitchFamily="34" charset="0"/>
                <a:cs typeface="Arial" pitchFamily="34" charset="0"/>
              </a:rPr>
            </a:br>
            <a:endParaRPr lang="nl-BE" altLang="nl-BE" sz="4000" b="1" noProof="1" smtClean="0">
              <a:solidFill>
                <a:srgbClr val="F09828"/>
              </a:solidFill>
              <a:latin typeface="Arial" pitchFamily="34" charset="0"/>
              <a:cs typeface="Arial" pitchFamily="34" charset="0"/>
            </a:endParaRPr>
          </a:p>
        </p:txBody>
      </p:sp>
      <p:sp>
        <p:nvSpPr>
          <p:cNvPr id="69635" name="Rectangle 3"/>
          <p:cNvSpPr>
            <a:spLocks noGrp="1" noChangeArrowheads="1"/>
          </p:cNvSpPr>
          <p:nvPr>
            <p:ph type="body" sz="half" idx="1"/>
          </p:nvPr>
        </p:nvSpPr>
        <p:spPr>
          <a:xfrm>
            <a:off x="0" y="1571625"/>
            <a:ext cx="4932040" cy="921271"/>
          </a:xfrm>
        </p:spPr>
        <p:txBody>
          <a:bodyPr/>
          <a:lstStyle/>
          <a:p>
            <a:pPr marL="533400" indent="-355600" eaLnBrk="1" hangingPunct="1">
              <a:buNone/>
              <a:defRPr/>
            </a:pPr>
            <a:r>
              <a:rPr lang="en-US" sz="2400" noProof="1" smtClean="0">
                <a:latin typeface="Arial" pitchFamily="34" charset="0"/>
                <a:cs typeface="Arial" pitchFamily="34" charset="0"/>
              </a:rPr>
              <a:t>Transvaginal sonography, what can help….</a:t>
            </a:r>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defRPr/>
            </a:pPr>
            <a:endParaRPr lang="nl-BE" sz="2000" i="1" dirty="0" smtClean="0"/>
          </a:p>
          <a:p>
            <a:pPr eaLnBrk="1" hangingPunct="1">
              <a:buFont typeface="Verdana" pitchFamily="34" charset="0"/>
              <a:buNone/>
              <a:defRPr/>
            </a:pPr>
            <a:endParaRPr lang="nl-BE" sz="2000" i="1" dirty="0" smtClean="0"/>
          </a:p>
        </p:txBody>
      </p:sp>
      <p:graphicFrame>
        <p:nvGraphicFramePr>
          <p:cNvPr id="1377308" name="Group 28"/>
          <p:cNvGraphicFramePr>
            <a:graphicFrameLocks noGrp="1"/>
          </p:cNvGraphicFramePr>
          <p:nvPr>
            <p:ph sz="half" idx="2"/>
            <p:extLst>
              <p:ext uri="{D42A27DB-BD31-4B8C-83A1-F6EECF244321}">
                <p14:modId xmlns:p14="http://schemas.microsoft.com/office/powerpoint/2010/main" val="2393199642"/>
              </p:ext>
            </p:extLst>
          </p:nvPr>
        </p:nvGraphicFramePr>
        <p:xfrm>
          <a:off x="714375" y="3357563"/>
          <a:ext cx="3624263" cy="3023765"/>
        </p:xfrm>
        <a:graphic>
          <a:graphicData uri="http://schemas.openxmlformats.org/drawingml/2006/table">
            <a:tbl>
              <a:tblPr/>
              <a:tblGrid>
                <a:gridCol w="1697038"/>
                <a:gridCol w="1927225"/>
              </a:tblGrid>
              <a:tr h="304800">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endParaRPr kumimoji="0" lang="en-US" sz="1400" b="1" i="0" u="none" strike="noStrike" cap="none" normalizeH="0" baseline="0" noProof="1" smtClean="0">
                        <a:ln>
                          <a:noFill/>
                        </a:ln>
                        <a:solidFill>
                          <a:schemeClr val="tx1"/>
                        </a:solidFill>
                        <a:effectLst/>
                        <a:latin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tx1"/>
                          </a:solidFill>
                          <a:effectLst/>
                          <a:latin typeface="Arial" charset="0"/>
                        </a:rPr>
                        <a:t>ESS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918765">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Form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Mass derived from endometrium with irregular lining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76064">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Echogenicity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Hypoechogenic</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76064">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Central necrosis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No</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48072">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Doppler</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Irregular central or circular</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noFill/>
                  </a:tcPr>
                </a:tc>
              </a:tr>
            </a:tbl>
          </a:graphicData>
        </a:graphic>
      </p:graphicFrame>
      <p:pic>
        <p:nvPicPr>
          <p:cNvPr id="51224" name="Picture 24" descr="Fig_5_US_ESS"/>
          <p:cNvPicPr>
            <a:picLocks noChangeAspect="1" noChangeArrowheads="1"/>
          </p:cNvPicPr>
          <p:nvPr/>
        </p:nvPicPr>
        <p:blipFill>
          <a:blip r:embed="rId2" cstate="print">
            <a:extLst>
              <a:ext uri="{28A0092B-C50C-407E-A947-70E740481C1C}">
                <a14:useLocalDpi xmlns:a14="http://schemas.microsoft.com/office/drawing/2010/main" val="0"/>
              </a:ext>
            </a:extLst>
          </a:blip>
          <a:srcRect t="8549"/>
          <a:stretch>
            <a:fillRect/>
          </a:stretch>
        </p:blipFill>
        <p:spPr bwMode="auto">
          <a:xfrm>
            <a:off x="5143500" y="4429125"/>
            <a:ext cx="3519488"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5" name="Tijdelijke aanduiding voor inhoud 5" descr="ESS van tornhout 781110v099 echo meting preop_1_3.jpg"/>
          <p:cNvPicPr>
            <a:picLocks noChangeAspect="1"/>
          </p:cNvPicPr>
          <p:nvPr/>
        </p:nvPicPr>
        <p:blipFill>
          <a:blip r:embed="rId3" cstate="print">
            <a:extLst>
              <a:ext uri="{28A0092B-C50C-407E-A947-70E740481C1C}">
                <a14:useLocalDpi xmlns:a14="http://schemas.microsoft.com/office/drawing/2010/main" val="0"/>
              </a:ext>
            </a:extLst>
          </a:blip>
          <a:srcRect t="7407"/>
          <a:stretch>
            <a:fillRect/>
          </a:stretch>
        </p:blipFill>
        <p:spPr bwMode="auto">
          <a:xfrm>
            <a:off x="5200650" y="1714500"/>
            <a:ext cx="3500438"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673883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179512" y="359952"/>
            <a:ext cx="8695630" cy="1143000"/>
          </a:xfrm>
        </p:spPr>
        <p:txBody>
          <a:bodyPr>
            <a:normAutofit/>
          </a:bodyPr>
          <a:lstStyle/>
          <a:p>
            <a:r>
              <a:rPr lang="en-US" noProof="1">
                <a:latin typeface="Arial" pitchFamily="34" charset="0"/>
                <a:cs typeface="Arial" pitchFamily="34" charset="0"/>
              </a:rPr>
              <a:t>No </a:t>
            </a:r>
            <a:r>
              <a:rPr lang="en-US" noProof="1" smtClean="0">
                <a:latin typeface="Arial" pitchFamily="34" charset="0"/>
                <a:cs typeface="Arial" pitchFamily="34" charset="0"/>
              </a:rPr>
              <a:t>Pathognomonic Features Predicting LMS</a:t>
            </a:r>
            <a:endParaRPr lang="nl-BE" altLang="nl-BE" noProof="1" smtClean="0">
              <a:solidFill>
                <a:srgbClr val="0070C0"/>
              </a:solidFill>
              <a:latin typeface="Arial" pitchFamily="34" charset="0"/>
              <a:cs typeface="Arial" pitchFamily="34" charset="0"/>
            </a:endParaRPr>
          </a:p>
        </p:txBody>
      </p:sp>
      <p:sp>
        <p:nvSpPr>
          <p:cNvPr id="71683" name="Rectangle 3"/>
          <p:cNvSpPr>
            <a:spLocks noGrp="1" noChangeArrowheads="1"/>
          </p:cNvSpPr>
          <p:nvPr>
            <p:ph type="body" sz="half" idx="1"/>
          </p:nvPr>
        </p:nvSpPr>
        <p:spPr>
          <a:xfrm>
            <a:off x="0" y="1571625"/>
            <a:ext cx="9144000" cy="1214438"/>
          </a:xfrm>
        </p:spPr>
        <p:txBody>
          <a:bodyPr/>
          <a:lstStyle/>
          <a:p>
            <a:pPr marL="723900" indent="-279400" eaLnBrk="1" hangingPunct="1">
              <a:buNone/>
            </a:pPr>
            <a:r>
              <a:rPr lang="nl-BE" altLang="nl-BE" sz="2400" noProof="1" smtClean="0">
                <a:latin typeface="Arial" pitchFamily="34" charset="0"/>
                <a:cs typeface="Arial" pitchFamily="34" charset="0"/>
              </a:rPr>
              <a:t>Transvaginal sonography, w</a:t>
            </a:r>
            <a:r>
              <a:rPr lang="nl-BE" altLang="nl-BE" sz="2000" noProof="1" smtClean="0">
                <a:latin typeface="Arial" pitchFamily="34" charset="0"/>
                <a:cs typeface="Arial" pitchFamily="34" charset="0"/>
              </a:rPr>
              <a:t>hat may help….</a:t>
            </a:r>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i="1" noProof="1" smtClean="0"/>
          </a:p>
          <a:p>
            <a:pPr marL="723900" indent="-279400" eaLnBrk="1" hangingPunct="1"/>
            <a:endParaRPr lang="nl-BE" altLang="nl-BE" noProof="1" smtClean="0"/>
          </a:p>
        </p:txBody>
      </p:sp>
      <p:graphicFrame>
        <p:nvGraphicFramePr>
          <p:cNvPr id="1358883" name="Group 35"/>
          <p:cNvGraphicFramePr>
            <a:graphicFrameLocks noGrp="1"/>
          </p:cNvGraphicFramePr>
          <p:nvPr>
            <p:ph sz="half" idx="2"/>
            <p:extLst>
              <p:ext uri="{D42A27DB-BD31-4B8C-83A1-F6EECF244321}">
                <p14:modId xmlns:p14="http://schemas.microsoft.com/office/powerpoint/2010/main" val="3875456872"/>
              </p:ext>
            </p:extLst>
          </p:nvPr>
        </p:nvGraphicFramePr>
        <p:xfrm>
          <a:off x="142875" y="2564904"/>
          <a:ext cx="5040313" cy="3621569"/>
        </p:xfrm>
        <a:graphic>
          <a:graphicData uri="http://schemas.openxmlformats.org/drawingml/2006/table">
            <a:tbl>
              <a:tblPr/>
              <a:tblGrid>
                <a:gridCol w="1614488"/>
                <a:gridCol w="1630362"/>
                <a:gridCol w="1795463"/>
              </a:tblGrid>
              <a:tr h="504056">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endParaRPr kumimoji="0" lang="en-US" sz="1400" b="1" i="0" u="none" strike="noStrike" cap="none" normalizeH="0" baseline="0" noProof="1" smtClean="0">
                        <a:ln>
                          <a:noFill/>
                        </a:ln>
                        <a:solidFill>
                          <a:schemeClr val="tx1"/>
                        </a:solidFill>
                        <a:effectLst/>
                        <a:latin typeface="Arial"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tx1"/>
                          </a:solidFill>
                          <a:effectLst/>
                          <a:latin typeface="Arial" charset="0"/>
                        </a:rPr>
                        <a:t>Myoma</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tx1"/>
                          </a:solidFill>
                          <a:effectLst/>
                          <a:latin typeface="Arial" charset="0"/>
                        </a:rPr>
                        <a:t>LMS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769938">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Shape</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Round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Oval</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670222">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Echogenicity</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Frequent calcifications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Inhomogeous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519113">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Central necrosis</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Rare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Yes</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1158240">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Doppler</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Circular flow</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990033"/>
                        </a:buClr>
                        <a:buSzTx/>
                        <a:buFont typeface="Verdana" pitchFamily="34" charset="0"/>
                        <a:buNone/>
                        <a:tabLst/>
                      </a:pPr>
                      <a:r>
                        <a:rPr kumimoji="0" lang="en-US" sz="1400" b="1" i="0" u="none" strike="noStrike" cap="none" normalizeH="0" baseline="0" noProof="1" smtClean="0">
                          <a:ln>
                            <a:noFill/>
                          </a:ln>
                          <a:solidFill>
                            <a:schemeClr val="bg1"/>
                          </a:solidFill>
                          <a:effectLst/>
                          <a:latin typeface="Arial" charset="0"/>
                        </a:rPr>
                        <a:t>Irregular distribution blood vessels, low resistance, high velocity</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r>
            </a:tbl>
          </a:graphicData>
        </a:graphic>
      </p:graphicFrame>
      <p:grpSp>
        <p:nvGrpSpPr>
          <p:cNvPr id="71710" name="Groep 6"/>
          <p:cNvGrpSpPr>
            <a:grpSpLocks/>
          </p:cNvGrpSpPr>
          <p:nvPr/>
        </p:nvGrpSpPr>
        <p:grpSpPr bwMode="auto">
          <a:xfrm>
            <a:off x="5286375" y="2741513"/>
            <a:ext cx="3660775" cy="3279775"/>
            <a:chOff x="5292725" y="2967038"/>
            <a:chExt cx="3660780" cy="3279775"/>
          </a:xfrm>
          <a:noFill/>
        </p:grpSpPr>
        <p:pic>
          <p:nvPicPr>
            <p:cNvPr id="71711" name="Picture 30" descr="fig_3US_L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730" y="2968625"/>
              <a:ext cx="3660775" cy="3278188"/>
            </a:xfrm>
            <a:prstGeom prst="rect">
              <a:avLst/>
            </a:prstGeom>
            <a:grpFill/>
            <a:ln w="9525">
              <a:solidFill>
                <a:srgbClr val="000000"/>
              </a:solidFill>
              <a:miter lim="800000"/>
              <a:headEnd/>
              <a:tailEnd/>
            </a:ln>
            <a:extLst/>
          </p:spPr>
        </p:pic>
        <p:sp>
          <p:nvSpPr>
            <p:cNvPr id="71712" name="Rectangle 31"/>
            <p:cNvSpPr>
              <a:spLocks noChangeArrowheads="1"/>
            </p:cNvSpPr>
            <p:nvPr/>
          </p:nvSpPr>
          <p:spPr bwMode="auto">
            <a:xfrm>
              <a:off x="5292725" y="2967038"/>
              <a:ext cx="3649663" cy="360362"/>
            </a:xfrm>
            <a:prstGeom prst="rect">
              <a:avLst/>
            </a:prstGeom>
            <a:grpFill/>
            <a:ln w="9525">
              <a:noFill/>
              <a:miter lim="800000"/>
              <a:headEnd/>
              <a:tailEnd/>
            </a:ln>
          </p:spPr>
          <p:txBody>
            <a:bodyPr wrap="none" lIns="91360" tIns="45680" rIns="91360" bIns="45680" anchor="ctr"/>
            <a:lstStyle>
              <a:lvl1pPr eaLnBrk="0" hangingPunct="0">
                <a:defRPr sz="2400" i="1">
                  <a:solidFill>
                    <a:schemeClr val="tx1"/>
                  </a:solidFill>
                  <a:latin typeface="Times New Roman" pitchFamily="18" charset="0"/>
                </a:defRPr>
              </a:lvl1pPr>
              <a:lvl2pPr marL="742950" indent="-285750" eaLnBrk="0" hangingPunct="0">
                <a:defRPr sz="2400" i="1">
                  <a:solidFill>
                    <a:schemeClr val="tx1"/>
                  </a:solidFill>
                  <a:latin typeface="Times New Roman" pitchFamily="18" charset="0"/>
                </a:defRPr>
              </a:lvl2pPr>
              <a:lvl3pPr marL="1143000" indent="-228600" eaLnBrk="0" hangingPunct="0">
                <a:defRPr sz="2400" i="1">
                  <a:solidFill>
                    <a:schemeClr val="tx1"/>
                  </a:solidFill>
                  <a:latin typeface="Times New Roman" pitchFamily="18" charset="0"/>
                </a:defRPr>
              </a:lvl3pPr>
              <a:lvl4pPr marL="1600200" indent="-228600" eaLnBrk="0" hangingPunct="0">
                <a:defRPr sz="2400" i="1">
                  <a:solidFill>
                    <a:schemeClr val="tx1"/>
                  </a:solidFill>
                  <a:latin typeface="Times New Roman" pitchFamily="18" charset="0"/>
                </a:defRPr>
              </a:lvl4pPr>
              <a:lvl5pPr marL="2057400" indent="-228600" eaLnBrk="0" hangingPunct="0">
                <a:defRPr sz="2400" i="1">
                  <a:solidFill>
                    <a:schemeClr val="tx1"/>
                  </a:solidFill>
                  <a:latin typeface="Times New Roman" pitchFamily="18" charset="0"/>
                </a:defRPr>
              </a:lvl5pPr>
              <a:lvl6pPr marL="2514600" indent="-228600" eaLnBrk="0" fontAlgn="base" hangingPunct="0">
                <a:spcBef>
                  <a:spcPct val="0"/>
                </a:spcBef>
                <a:spcAft>
                  <a:spcPct val="0"/>
                </a:spcAft>
                <a:defRPr sz="2400" i="1">
                  <a:solidFill>
                    <a:schemeClr val="tx1"/>
                  </a:solidFill>
                  <a:latin typeface="Times New Roman" pitchFamily="18" charset="0"/>
                </a:defRPr>
              </a:lvl6pPr>
              <a:lvl7pPr marL="2971800" indent="-228600" eaLnBrk="0" fontAlgn="base" hangingPunct="0">
                <a:spcBef>
                  <a:spcPct val="0"/>
                </a:spcBef>
                <a:spcAft>
                  <a:spcPct val="0"/>
                </a:spcAft>
                <a:defRPr sz="2400" i="1">
                  <a:solidFill>
                    <a:schemeClr val="tx1"/>
                  </a:solidFill>
                  <a:latin typeface="Times New Roman" pitchFamily="18" charset="0"/>
                </a:defRPr>
              </a:lvl7pPr>
              <a:lvl8pPr marL="3429000" indent="-228600" eaLnBrk="0" fontAlgn="base" hangingPunct="0">
                <a:spcBef>
                  <a:spcPct val="0"/>
                </a:spcBef>
                <a:spcAft>
                  <a:spcPct val="0"/>
                </a:spcAft>
                <a:defRPr sz="2400" i="1">
                  <a:solidFill>
                    <a:schemeClr val="tx1"/>
                  </a:solidFill>
                  <a:latin typeface="Times New Roman" pitchFamily="18" charset="0"/>
                </a:defRPr>
              </a:lvl8pPr>
              <a:lvl9pPr marL="3886200" indent="-228600" eaLnBrk="0" fontAlgn="base" hangingPunct="0">
                <a:spcBef>
                  <a:spcPct val="0"/>
                </a:spcBef>
                <a:spcAft>
                  <a:spcPct val="0"/>
                </a:spcAft>
                <a:defRPr sz="2400" i="1">
                  <a:solidFill>
                    <a:schemeClr val="tx1"/>
                  </a:solidFill>
                  <a:latin typeface="Times New Roman" pitchFamily="18" charset="0"/>
                </a:defRPr>
              </a:lvl9pPr>
            </a:lstStyle>
            <a:p>
              <a:endParaRPr lang="nl-BE" altLang="nl-BE"/>
            </a:p>
          </p:txBody>
        </p:sp>
      </p:grpSp>
    </p:spTree>
    <p:extLst>
      <p:ext uri="{BB962C8B-B14F-4D97-AF65-F5344CB8AC3E}">
        <p14:creationId xmlns:p14="http://schemas.microsoft.com/office/powerpoint/2010/main" val="390136381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Agenda</a:t>
            </a:r>
            <a:endParaRPr lang="nl-BE" dirty="0"/>
          </a:p>
        </p:txBody>
      </p:sp>
      <p:sp>
        <p:nvSpPr>
          <p:cNvPr id="5" name="Tijdelijke aanduiding voor inhoud 2"/>
          <p:cNvSpPr>
            <a:spLocks noGrp="1"/>
          </p:cNvSpPr>
          <p:nvPr>
            <p:ph idx="1"/>
          </p:nvPr>
        </p:nvSpPr>
        <p:spPr>
          <a:xfrm>
            <a:off x="457200" y="1196752"/>
            <a:ext cx="8229600" cy="4525963"/>
          </a:xfrm>
        </p:spPr>
        <p:txBody>
          <a:bodyPr>
            <a:noAutofit/>
          </a:bodyPr>
          <a:lstStyle/>
          <a:p>
            <a:pPr>
              <a:spcBef>
                <a:spcPts val="1200"/>
              </a:spcBef>
            </a:pPr>
            <a:r>
              <a:rPr lang="nl-BE" sz="3000" dirty="0" smtClean="0"/>
              <a:t>Hot issue </a:t>
            </a:r>
          </a:p>
          <a:p>
            <a:pPr>
              <a:spcBef>
                <a:spcPts val="1200"/>
              </a:spcBef>
            </a:pPr>
            <a:r>
              <a:rPr lang="nl-BE" sz="3000" b="1" dirty="0" err="1" smtClean="0"/>
              <a:t>Pathology</a:t>
            </a:r>
            <a:r>
              <a:rPr lang="nl-BE" sz="3000" b="1" dirty="0" smtClean="0"/>
              <a:t> and diagnosis of uterine </a:t>
            </a:r>
            <a:r>
              <a:rPr lang="nl-BE" sz="3000" b="1" dirty="0" err="1" smtClean="0"/>
              <a:t>smooth</a:t>
            </a:r>
            <a:r>
              <a:rPr lang="nl-BE" sz="3000" b="1" dirty="0" smtClean="0"/>
              <a:t> </a:t>
            </a:r>
            <a:r>
              <a:rPr lang="nl-BE" sz="3000" b="1" dirty="0" err="1" smtClean="0"/>
              <a:t>muscle</a:t>
            </a:r>
            <a:r>
              <a:rPr lang="nl-BE" sz="3000" b="1" dirty="0" smtClean="0"/>
              <a:t> </a:t>
            </a:r>
            <a:r>
              <a:rPr lang="nl-BE" sz="3000" b="1" dirty="0" err="1" smtClean="0"/>
              <a:t>cell</a:t>
            </a:r>
            <a:r>
              <a:rPr lang="nl-BE" sz="3000" b="1" dirty="0" smtClean="0"/>
              <a:t> tumors</a:t>
            </a:r>
          </a:p>
          <a:p>
            <a:pPr>
              <a:spcBef>
                <a:spcPts val="1200"/>
              </a:spcBef>
            </a:pPr>
            <a:r>
              <a:rPr lang="nl-BE" sz="3000" dirty="0" err="1" smtClean="0">
                <a:solidFill>
                  <a:srgbClr val="FFFF00"/>
                </a:solidFill>
              </a:rPr>
              <a:t>Morcellation</a:t>
            </a:r>
            <a:r>
              <a:rPr lang="nl-BE" sz="3000" dirty="0" smtClean="0">
                <a:solidFill>
                  <a:srgbClr val="FFFF00"/>
                </a:solidFill>
              </a:rPr>
              <a:t> of leiomyomas</a:t>
            </a:r>
          </a:p>
          <a:p>
            <a:pPr>
              <a:spcBef>
                <a:spcPts val="1200"/>
              </a:spcBef>
            </a:pPr>
            <a:r>
              <a:rPr lang="nl-BE" sz="3000" dirty="0" err="1" smtClean="0"/>
              <a:t>Morcellation</a:t>
            </a:r>
            <a:r>
              <a:rPr lang="nl-BE" sz="3000" dirty="0" smtClean="0"/>
              <a:t> of </a:t>
            </a:r>
            <a:r>
              <a:rPr lang="nl-BE" sz="3000" dirty="0" err="1" smtClean="0"/>
              <a:t>sarcomas</a:t>
            </a:r>
            <a:endParaRPr lang="nl-BE" sz="3000" dirty="0" smtClean="0"/>
          </a:p>
          <a:p>
            <a:pPr lvl="1">
              <a:spcBef>
                <a:spcPts val="1200"/>
              </a:spcBef>
            </a:pPr>
            <a:r>
              <a:rPr lang="nl-BE" dirty="0" err="1" smtClean="0"/>
              <a:t>Risks</a:t>
            </a:r>
            <a:r>
              <a:rPr lang="nl-BE" dirty="0" smtClean="0"/>
              <a:t> of </a:t>
            </a:r>
            <a:r>
              <a:rPr lang="nl-BE" dirty="0" err="1" smtClean="0"/>
              <a:t>morcellation</a:t>
            </a:r>
            <a:endParaRPr lang="nl-BE" dirty="0" smtClean="0"/>
          </a:p>
          <a:p>
            <a:pPr lvl="1">
              <a:spcBef>
                <a:spcPts val="1200"/>
              </a:spcBef>
            </a:pPr>
            <a:r>
              <a:rPr lang="nl-BE" dirty="0" err="1" smtClean="0"/>
              <a:t>Prevention</a:t>
            </a:r>
            <a:r>
              <a:rPr lang="nl-BE" dirty="0" smtClean="0"/>
              <a:t> of sarcoma </a:t>
            </a:r>
            <a:r>
              <a:rPr lang="nl-BE" dirty="0" err="1" smtClean="0"/>
              <a:t>morcellation</a:t>
            </a:r>
            <a:endParaRPr lang="nl-BE" dirty="0" smtClean="0"/>
          </a:p>
          <a:p>
            <a:pPr lvl="1">
              <a:spcBef>
                <a:spcPts val="1200"/>
              </a:spcBef>
            </a:pPr>
            <a:r>
              <a:rPr lang="nl-BE" dirty="0" smtClean="0"/>
              <a:t>Treatment </a:t>
            </a:r>
            <a:r>
              <a:rPr lang="nl-BE" dirty="0" err="1" smtClean="0"/>
              <a:t>after</a:t>
            </a:r>
            <a:r>
              <a:rPr lang="nl-BE" dirty="0" smtClean="0"/>
              <a:t> </a:t>
            </a:r>
            <a:r>
              <a:rPr lang="nl-BE" dirty="0" err="1" smtClean="0"/>
              <a:t>sarcoma</a:t>
            </a:r>
            <a:r>
              <a:rPr lang="nl-BE" dirty="0" smtClean="0"/>
              <a:t> </a:t>
            </a:r>
            <a:r>
              <a:rPr lang="nl-BE" dirty="0" err="1" smtClean="0"/>
              <a:t>morcellation</a:t>
            </a:r>
            <a:endParaRPr lang="nl-BE" dirty="0" smtClean="0"/>
          </a:p>
          <a:p>
            <a:pPr>
              <a:spcBef>
                <a:spcPts val="1200"/>
              </a:spcBef>
            </a:pPr>
            <a:r>
              <a:rPr lang="nl-BE" sz="3000" dirty="0" smtClean="0"/>
              <a:t>Take-home message</a:t>
            </a:r>
            <a:endParaRPr lang="nl-BE" sz="3000" dirty="0"/>
          </a:p>
        </p:txBody>
      </p:sp>
    </p:spTree>
    <p:extLst>
      <p:ext uri="{BB962C8B-B14F-4D97-AF65-F5344CB8AC3E}">
        <p14:creationId xmlns:p14="http://schemas.microsoft.com/office/powerpoint/2010/main" val="37827716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pic>
        <p:nvPicPr>
          <p:cNvPr id="95234" name="Picture 4" descr="2_full"/>
          <p:cNvPicPr>
            <a:picLocks noChangeAspect="1" noChangeArrowheads="1"/>
          </p:cNvPicPr>
          <p:nvPr/>
        </p:nvPicPr>
        <p:blipFill>
          <a:blip r:embed="rId3" cstate="print"/>
          <a:srcRect/>
          <a:stretch>
            <a:fillRect/>
          </a:stretch>
        </p:blipFill>
        <p:spPr bwMode="auto">
          <a:xfrm>
            <a:off x="1619672" y="1053083"/>
            <a:ext cx="5849319" cy="4968205"/>
          </a:xfrm>
          <a:prstGeom prst="rect">
            <a:avLst/>
          </a:prstGeom>
          <a:noFill/>
          <a:ln w="9525">
            <a:noFill/>
            <a:miter lim="800000"/>
            <a:headEnd/>
            <a:tailEnd/>
          </a:ln>
        </p:spPr>
      </p:pic>
    </p:spTree>
    <p:extLst>
      <p:ext uri="{BB962C8B-B14F-4D97-AF65-F5344CB8AC3E}">
        <p14:creationId xmlns:p14="http://schemas.microsoft.com/office/powerpoint/2010/main" val="22908206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Treatment of Leiomyoma</a:t>
            </a:r>
            <a:endParaRPr lang="nl-BE" dirty="0"/>
          </a:p>
        </p:txBody>
      </p:sp>
      <p:sp>
        <p:nvSpPr>
          <p:cNvPr id="3" name="Content Placeholder 2"/>
          <p:cNvSpPr>
            <a:spLocks noGrp="1"/>
          </p:cNvSpPr>
          <p:nvPr>
            <p:ph idx="1"/>
          </p:nvPr>
        </p:nvSpPr>
        <p:spPr>
          <a:xfrm>
            <a:off x="457200" y="1600200"/>
            <a:ext cx="8229600" cy="4853136"/>
          </a:xfrm>
        </p:spPr>
        <p:txBody>
          <a:bodyPr>
            <a:normAutofit fontScale="92500" lnSpcReduction="20000"/>
          </a:bodyPr>
          <a:lstStyle/>
          <a:p>
            <a:r>
              <a:rPr lang="nl-BE" dirty="0" err="1" smtClean="0"/>
              <a:t>Medication</a:t>
            </a:r>
            <a:endParaRPr lang="nl-BE" dirty="0" smtClean="0"/>
          </a:p>
          <a:p>
            <a:pPr lvl="1"/>
            <a:r>
              <a:rPr lang="nl-BE" dirty="0" smtClean="0"/>
              <a:t>GnRH analogues</a:t>
            </a:r>
          </a:p>
          <a:p>
            <a:pPr lvl="1"/>
            <a:r>
              <a:rPr lang="nl-BE" dirty="0" smtClean="0"/>
              <a:t>Ulipristal acetate</a:t>
            </a:r>
          </a:p>
          <a:p>
            <a:r>
              <a:rPr lang="nl-BE" dirty="0" err="1" smtClean="0"/>
              <a:t>Embolisation</a:t>
            </a:r>
            <a:endParaRPr lang="nl-BE" dirty="0" smtClean="0"/>
          </a:p>
          <a:p>
            <a:r>
              <a:rPr lang="nl-BE" dirty="0" err="1" smtClean="0"/>
              <a:t>Surgical</a:t>
            </a:r>
            <a:endParaRPr lang="nl-BE" dirty="0" smtClean="0"/>
          </a:p>
          <a:p>
            <a:pPr lvl="1"/>
            <a:r>
              <a:rPr lang="nl-BE" dirty="0" err="1" smtClean="0"/>
              <a:t>Hysteroscopy</a:t>
            </a:r>
            <a:r>
              <a:rPr lang="nl-BE" dirty="0" smtClean="0"/>
              <a:t> (</a:t>
            </a:r>
            <a:r>
              <a:rPr lang="nl-BE" dirty="0" err="1" smtClean="0"/>
              <a:t>diagnostic</a:t>
            </a:r>
            <a:r>
              <a:rPr lang="nl-BE" dirty="0" smtClean="0"/>
              <a:t>/</a:t>
            </a:r>
            <a:r>
              <a:rPr lang="nl-BE" dirty="0" err="1" smtClean="0"/>
              <a:t>therapeutic</a:t>
            </a:r>
            <a:r>
              <a:rPr lang="nl-BE" dirty="0" smtClean="0"/>
              <a:t>)</a:t>
            </a:r>
          </a:p>
          <a:p>
            <a:pPr lvl="1"/>
            <a:r>
              <a:rPr lang="nl-BE" dirty="0" err="1" smtClean="0"/>
              <a:t>Laparoscopy</a:t>
            </a:r>
            <a:endParaRPr lang="nl-BE" dirty="0" smtClean="0"/>
          </a:p>
          <a:p>
            <a:pPr lvl="2"/>
            <a:r>
              <a:rPr lang="nl-BE" dirty="0" err="1" smtClean="0"/>
              <a:t>Myomectomy</a:t>
            </a:r>
            <a:endParaRPr lang="nl-BE" dirty="0"/>
          </a:p>
          <a:p>
            <a:pPr lvl="2"/>
            <a:r>
              <a:rPr lang="nl-BE" dirty="0" err="1" smtClean="0"/>
              <a:t>Hysterectomy</a:t>
            </a:r>
            <a:endParaRPr lang="nl-BE" dirty="0" smtClean="0"/>
          </a:p>
          <a:p>
            <a:pPr lvl="2"/>
            <a:r>
              <a:rPr lang="nl-BE" dirty="0" err="1" smtClean="0"/>
              <a:t>Robot-assisted</a:t>
            </a:r>
            <a:endParaRPr lang="nl-BE" dirty="0" smtClean="0"/>
          </a:p>
          <a:p>
            <a:pPr lvl="2"/>
            <a:r>
              <a:rPr lang="nl-BE" b="1" dirty="0" err="1" smtClean="0">
                <a:solidFill>
                  <a:srgbClr val="FFFF00"/>
                </a:solidFill>
              </a:rPr>
              <a:t>Morcellation</a:t>
            </a:r>
            <a:endParaRPr lang="nl-BE" b="1" dirty="0" smtClean="0">
              <a:solidFill>
                <a:srgbClr val="FFFF00"/>
              </a:solidFill>
            </a:endParaRPr>
          </a:p>
          <a:p>
            <a:pPr lvl="1"/>
            <a:r>
              <a:rPr lang="nl-BE" dirty="0" smtClean="0"/>
              <a:t> </a:t>
            </a:r>
            <a:r>
              <a:rPr lang="nl-BE" dirty="0" err="1" smtClean="0"/>
              <a:t>Laparotomy</a:t>
            </a:r>
            <a:endParaRPr lang="nl-BE" dirty="0" smtClean="0"/>
          </a:p>
          <a:p>
            <a:pPr lvl="1"/>
            <a:endParaRPr lang="nl-BE" dirty="0"/>
          </a:p>
        </p:txBody>
      </p:sp>
    </p:spTree>
    <p:extLst>
      <p:ext uri="{BB962C8B-B14F-4D97-AF65-F5344CB8AC3E}">
        <p14:creationId xmlns:p14="http://schemas.microsoft.com/office/powerpoint/2010/main" val="359099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0" y="341784"/>
            <a:ext cx="8686800" cy="1143000"/>
          </a:xfrm>
        </p:spPr>
        <p:txBody>
          <a:bodyPr>
            <a:normAutofit/>
          </a:bodyPr>
          <a:lstStyle/>
          <a:p>
            <a:pPr algn="ctr"/>
            <a:r>
              <a:rPr lang="nl-BE" dirty="0" smtClean="0"/>
              <a:t>Growth of Leiomyoma During Gonadotropin: Level of Suspicion </a:t>
            </a:r>
            <a:r>
              <a:rPr lang="nl-BE" b="0" dirty="0" smtClean="0">
                <a:latin typeface="Arial"/>
                <a:cs typeface="Arial"/>
              </a:rPr>
              <a:t>↑</a:t>
            </a:r>
            <a:endParaRPr lang="nl-BE" b="0" dirty="0"/>
          </a:p>
        </p:txBody>
      </p:sp>
      <p:sp>
        <p:nvSpPr>
          <p:cNvPr id="4" name="Tijdelijke aanduiding voor inhoud 3"/>
          <p:cNvSpPr>
            <a:spLocks noGrp="1"/>
          </p:cNvSpPr>
          <p:nvPr>
            <p:ph idx="1"/>
          </p:nvPr>
        </p:nvSpPr>
        <p:spPr>
          <a:xfrm>
            <a:off x="360040" y="1412776"/>
            <a:ext cx="8820472" cy="4525963"/>
          </a:xfrm>
        </p:spPr>
        <p:txBody>
          <a:bodyPr>
            <a:noAutofit/>
          </a:bodyPr>
          <a:lstStyle/>
          <a:p>
            <a:pPr>
              <a:spcBef>
                <a:spcPts val="1200"/>
              </a:spcBef>
            </a:pPr>
            <a:endParaRPr lang="nl-BE" sz="2800" b="1" dirty="0" smtClean="0"/>
          </a:p>
          <a:p>
            <a:pPr>
              <a:spcBef>
                <a:spcPts val="1200"/>
              </a:spcBef>
            </a:pPr>
            <a:r>
              <a:rPr lang="nl-BE" sz="2800" b="1" dirty="0" smtClean="0"/>
              <a:t>Meyer, </a:t>
            </a:r>
            <a:r>
              <a:rPr lang="nl-BE" sz="2800" b="1" i="1" dirty="0" err="1" smtClean="0"/>
              <a:t>Obstet</a:t>
            </a:r>
            <a:r>
              <a:rPr lang="nl-BE" sz="2800" b="1" i="1" dirty="0" smtClean="0"/>
              <a:t> </a:t>
            </a:r>
            <a:r>
              <a:rPr lang="nl-BE" sz="2800" b="1" i="1" dirty="0" err="1" smtClean="0"/>
              <a:t>Gynecol</a:t>
            </a:r>
            <a:r>
              <a:rPr lang="nl-BE" sz="2800" b="1" i="1" dirty="0" smtClean="0"/>
              <a:t> </a:t>
            </a:r>
            <a:r>
              <a:rPr lang="nl-BE" sz="2800" b="1" dirty="0" smtClean="0"/>
              <a:t>1990</a:t>
            </a:r>
          </a:p>
          <a:p>
            <a:pPr>
              <a:spcBef>
                <a:spcPts val="1200"/>
              </a:spcBef>
            </a:pPr>
            <a:r>
              <a:rPr lang="nl-BE" sz="2800" b="1" dirty="0" err="1" smtClean="0"/>
              <a:t>Loong</a:t>
            </a:r>
            <a:r>
              <a:rPr lang="nl-BE" sz="2800" b="1" dirty="0" smtClean="0"/>
              <a:t> and Wong, </a:t>
            </a:r>
            <a:r>
              <a:rPr lang="nl-BE" sz="2800" b="1" i="1" dirty="0" err="1" smtClean="0"/>
              <a:t>Fertil</a:t>
            </a:r>
            <a:r>
              <a:rPr lang="nl-BE" sz="2800" b="1" i="1" dirty="0" smtClean="0"/>
              <a:t> </a:t>
            </a:r>
            <a:r>
              <a:rPr lang="nl-BE" sz="2800" b="1" i="1" dirty="0" err="1" smtClean="0"/>
              <a:t>Steril</a:t>
            </a:r>
            <a:r>
              <a:rPr lang="nl-BE" sz="2800" b="1" i="1" dirty="0" smtClean="0"/>
              <a:t> </a:t>
            </a:r>
            <a:r>
              <a:rPr lang="nl-BE" sz="2800" b="1" dirty="0" smtClean="0"/>
              <a:t>1990</a:t>
            </a:r>
          </a:p>
          <a:p>
            <a:pPr>
              <a:spcBef>
                <a:spcPts val="1200"/>
              </a:spcBef>
            </a:pPr>
            <a:r>
              <a:rPr lang="nl-BE" sz="2800" b="1" dirty="0" err="1" smtClean="0"/>
              <a:t>Hitti</a:t>
            </a:r>
            <a:r>
              <a:rPr lang="nl-BE" sz="2800" b="1" dirty="0" smtClean="0"/>
              <a:t>, </a:t>
            </a:r>
            <a:r>
              <a:rPr lang="nl-BE" sz="2800" b="1" i="1" dirty="0" err="1" smtClean="0"/>
              <a:t>Fertil</a:t>
            </a:r>
            <a:r>
              <a:rPr lang="nl-BE" sz="2800" b="1" i="1" dirty="0" smtClean="0"/>
              <a:t> </a:t>
            </a:r>
            <a:r>
              <a:rPr lang="nl-BE" sz="2800" b="1" i="1" dirty="0" err="1" smtClean="0"/>
              <a:t>Steril</a:t>
            </a:r>
            <a:r>
              <a:rPr lang="nl-BE" sz="2800" b="1" i="1" dirty="0" smtClean="0"/>
              <a:t> </a:t>
            </a:r>
            <a:r>
              <a:rPr lang="nl-BE" sz="2800" b="1" dirty="0" smtClean="0"/>
              <a:t>1991</a:t>
            </a:r>
          </a:p>
          <a:p>
            <a:pPr>
              <a:spcBef>
                <a:spcPts val="1200"/>
              </a:spcBef>
            </a:pPr>
            <a:r>
              <a:rPr lang="nl-BE" sz="2800" b="1" dirty="0" err="1" smtClean="0"/>
              <a:t>Murphy</a:t>
            </a:r>
            <a:r>
              <a:rPr lang="nl-BE" sz="2800" b="1" dirty="0" smtClean="0"/>
              <a:t>, </a:t>
            </a:r>
            <a:r>
              <a:rPr lang="nl-BE" sz="2800" b="1" i="1" dirty="0" err="1" smtClean="0"/>
              <a:t>Gynecol</a:t>
            </a:r>
            <a:r>
              <a:rPr lang="nl-BE" sz="2800" b="1" i="1" dirty="0" smtClean="0"/>
              <a:t> </a:t>
            </a:r>
            <a:r>
              <a:rPr lang="nl-BE" sz="2800" b="1" i="1" dirty="0" err="1" smtClean="0"/>
              <a:t>Oncol</a:t>
            </a:r>
            <a:r>
              <a:rPr lang="nl-BE" sz="2800" b="1" i="1" dirty="0" smtClean="0"/>
              <a:t> </a:t>
            </a:r>
            <a:r>
              <a:rPr lang="nl-BE" sz="2800" b="1" dirty="0" smtClean="0"/>
              <a:t>1993</a:t>
            </a:r>
          </a:p>
          <a:p>
            <a:pPr>
              <a:spcBef>
                <a:spcPts val="1200"/>
              </a:spcBef>
            </a:pPr>
            <a:r>
              <a:rPr lang="nl-BE" sz="2800" b="1" dirty="0" smtClean="0"/>
              <a:t>Lee, </a:t>
            </a:r>
            <a:r>
              <a:rPr lang="nl-BE" sz="2800" b="1" i="1" dirty="0" err="1" smtClean="0"/>
              <a:t>Gynecol</a:t>
            </a:r>
            <a:r>
              <a:rPr lang="nl-BE" sz="2800" b="1" i="1" dirty="0" smtClean="0"/>
              <a:t> </a:t>
            </a:r>
            <a:r>
              <a:rPr lang="nl-BE" sz="2800" b="1" i="1" dirty="0" err="1" smtClean="0"/>
              <a:t>Oncol</a:t>
            </a:r>
            <a:r>
              <a:rPr lang="nl-BE" sz="2800" b="1" i="1" dirty="0" smtClean="0"/>
              <a:t> </a:t>
            </a:r>
            <a:r>
              <a:rPr lang="nl-BE" sz="2800" b="1" dirty="0" smtClean="0"/>
              <a:t>1994</a:t>
            </a:r>
          </a:p>
          <a:p>
            <a:pPr>
              <a:spcBef>
                <a:spcPts val="1200"/>
              </a:spcBef>
            </a:pPr>
            <a:r>
              <a:rPr lang="nl-BE" sz="2800" b="1" dirty="0" smtClean="0"/>
              <a:t>Milman D</a:t>
            </a:r>
            <a:r>
              <a:rPr lang="nl-BE" sz="2800" b="1" i="1" dirty="0" smtClean="0"/>
              <a:t>,</a:t>
            </a:r>
            <a:r>
              <a:rPr lang="en-US" sz="2800" dirty="0"/>
              <a:t> </a:t>
            </a:r>
            <a:r>
              <a:rPr lang="en-US" sz="2800" i="1" dirty="0" err="1"/>
              <a:t>Eur</a:t>
            </a:r>
            <a:r>
              <a:rPr lang="en-US" sz="2800" i="1" dirty="0"/>
              <a:t> J </a:t>
            </a:r>
            <a:r>
              <a:rPr lang="en-US" sz="2800" i="1" dirty="0" err="1"/>
              <a:t>Obstet</a:t>
            </a:r>
            <a:r>
              <a:rPr lang="en-US" sz="2800" i="1" dirty="0"/>
              <a:t> </a:t>
            </a:r>
            <a:r>
              <a:rPr lang="en-US" sz="2800" i="1" dirty="0" err="1"/>
              <a:t>Gynecol</a:t>
            </a:r>
            <a:r>
              <a:rPr lang="en-US" sz="2800" i="1" dirty="0"/>
              <a:t> </a:t>
            </a:r>
            <a:r>
              <a:rPr lang="en-US" sz="2800" i="1" dirty="0" err="1"/>
              <a:t>Reprod</a:t>
            </a:r>
            <a:r>
              <a:rPr lang="en-US" sz="2800" i="1" dirty="0"/>
              <a:t> </a:t>
            </a:r>
            <a:r>
              <a:rPr lang="en-US" sz="2800" i="1" dirty="0" err="1" smtClean="0"/>
              <a:t>Biol</a:t>
            </a:r>
            <a:r>
              <a:rPr lang="en-US" sz="2800" i="1" dirty="0" smtClean="0"/>
              <a:t> </a:t>
            </a:r>
            <a:r>
              <a:rPr lang="nl-BE" sz="2800" b="1" dirty="0" smtClean="0"/>
              <a:t>1998</a:t>
            </a:r>
          </a:p>
          <a:p>
            <a:pPr>
              <a:spcBef>
                <a:spcPts val="1200"/>
              </a:spcBef>
            </a:pPr>
            <a:r>
              <a:rPr lang="nl-BE" sz="2800" b="1" dirty="0" err="1" smtClean="0"/>
              <a:t>Mesia</a:t>
            </a:r>
            <a:r>
              <a:rPr lang="nl-BE" sz="2800" b="1" dirty="0" smtClean="0"/>
              <a:t>, </a:t>
            </a:r>
            <a:r>
              <a:rPr lang="nl-BE" sz="2800" b="1" i="1" dirty="0" err="1" smtClean="0"/>
              <a:t>Obstet</a:t>
            </a:r>
            <a:r>
              <a:rPr lang="nl-BE" sz="2800" b="1" i="1" dirty="0" smtClean="0"/>
              <a:t> </a:t>
            </a:r>
            <a:r>
              <a:rPr lang="nl-BE" sz="2800" b="1" i="1" dirty="0" err="1" smtClean="0"/>
              <a:t>Gynecol</a:t>
            </a:r>
            <a:r>
              <a:rPr lang="nl-BE" sz="2800" b="1" i="1" dirty="0" smtClean="0"/>
              <a:t> </a:t>
            </a:r>
            <a:r>
              <a:rPr lang="nl-BE" sz="2800" b="1" dirty="0" smtClean="0"/>
              <a:t>1998</a:t>
            </a:r>
          </a:p>
          <a:p>
            <a:pPr>
              <a:spcBef>
                <a:spcPts val="1200"/>
              </a:spcBef>
              <a:buNone/>
            </a:pPr>
            <a:endParaRPr lang="nl-BE" sz="3600" dirty="0" smtClean="0">
              <a:solidFill>
                <a:schemeClr val="tx1"/>
              </a:solidFill>
            </a:endParaRPr>
          </a:p>
        </p:txBody>
      </p:sp>
    </p:spTree>
    <p:extLst>
      <p:ext uri="{BB962C8B-B14F-4D97-AF65-F5344CB8AC3E}">
        <p14:creationId xmlns:p14="http://schemas.microsoft.com/office/powerpoint/2010/main" val="42926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4" descr="embolisation"/>
          <p:cNvPicPr>
            <a:picLocks noChangeAspect="1" noChangeArrowheads="1"/>
          </p:cNvPicPr>
          <p:nvPr/>
        </p:nvPicPr>
        <p:blipFill>
          <a:blip r:embed="rId2" cstate="print"/>
          <a:srcRect/>
          <a:stretch>
            <a:fillRect/>
          </a:stretch>
        </p:blipFill>
        <p:spPr bwMode="auto">
          <a:xfrm>
            <a:off x="755650" y="620713"/>
            <a:ext cx="3660775" cy="3094037"/>
          </a:xfrm>
          <a:prstGeom prst="rect">
            <a:avLst/>
          </a:prstGeom>
          <a:noFill/>
          <a:ln w="9525">
            <a:noFill/>
            <a:miter lim="800000"/>
            <a:headEnd/>
            <a:tailEnd/>
          </a:ln>
        </p:spPr>
      </p:pic>
      <p:pic>
        <p:nvPicPr>
          <p:cNvPr id="100355" name="Picture 5" descr="uae"/>
          <p:cNvPicPr>
            <a:picLocks noChangeAspect="1" noChangeArrowheads="1"/>
          </p:cNvPicPr>
          <p:nvPr/>
        </p:nvPicPr>
        <p:blipFill>
          <a:blip r:embed="rId3" cstate="print"/>
          <a:srcRect/>
          <a:stretch>
            <a:fillRect/>
          </a:stretch>
        </p:blipFill>
        <p:spPr bwMode="auto">
          <a:xfrm>
            <a:off x="5076825" y="836613"/>
            <a:ext cx="2692400" cy="2692400"/>
          </a:xfrm>
          <a:prstGeom prst="rect">
            <a:avLst/>
          </a:prstGeom>
          <a:noFill/>
          <a:ln w="9525">
            <a:noFill/>
            <a:miter lim="800000"/>
            <a:headEnd/>
            <a:tailEnd/>
          </a:ln>
        </p:spPr>
      </p:pic>
      <p:pic>
        <p:nvPicPr>
          <p:cNvPr id="100356" name="Picture 6" descr="uae1"/>
          <p:cNvPicPr>
            <a:picLocks noChangeAspect="1" noChangeArrowheads="1"/>
          </p:cNvPicPr>
          <p:nvPr/>
        </p:nvPicPr>
        <p:blipFill>
          <a:blip r:embed="rId4" cstate="print"/>
          <a:srcRect/>
          <a:stretch>
            <a:fillRect/>
          </a:stretch>
        </p:blipFill>
        <p:spPr bwMode="auto">
          <a:xfrm>
            <a:off x="5076825" y="3933825"/>
            <a:ext cx="2692400" cy="2692400"/>
          </a:xfrm>
          <a:prstGeom prst="rect">
            <a:avLst/>
          </a:prstGeom>
          <a:noFill/>
          <a:ln w="9525">
            <a:noFill/>
            <a:miter lim="800000"/>
            <a:headEnd/>
            <a:tailEnd/>
          </a:ln>
        </p:spPr>
      </p:pic>
      <p:sp>
        <p:nvSpPr>
          <p:cNvPr id="100357" name="Text Box 7"/>
          <p:cNvSpPr txBox="1">
            <a:spLocks noChangeArrowheads="1"/>
          </p:cNvSpPr>
          <p:nvPr/>
        </p:nvSpPr>
        <p:spPr bwMode="auto">
          <a:xfrm>
            <a:off x="4984750" y="207963"/>
            <a:ext cx="2864887"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smtClean="0">
                <a:solidFill>
                  <a:schemeClr val="bg1"/>
                </a:solidFill>
                <a:latin typeface="Arial" panose="020B0604020202020204" pitchFamily="34" charset="0"/>
                <a:cs typeface="Arial" panose="020B0604020202020204" pitchFamily="34" charset="0"/>
              </a:rPr>
              <a:t>MRI </a:t>
            </a:r>
            <a:r>
              <a:rPr lang="nl-BE" b="1" dirty="0" err="1" smtClean="0">
                <a:solidFill>
                  <a:schemeClr val="bg1"/>
                </a:solidFill>
                <a:latin typeface="Arial" panose="020B0604020202020204" pitchFamily="34" charset="0"/>
                <a:cs typeface="Arial" panose="020B0604020202020204" pitchFamily="34" charset="0"/>
              </a:rPr>
              <a:t>before</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embolisation</a:t>
            </a:r>
            <a:endParaRPr lang="nl-NL" b="1" dirty="0">
              <a:solidFill>
                <a:schemeClr val="bg1"/>
              </a:solidFill>
              <a:latin typeface="Arial" panose="020B0604020202020204" pitchFamily="34" charset="0"/>
              <a:cs typeface="Arial" panose="020B0604020202020204" pitchFamily="34" charset="0"/>
            </a:endParaRPr>
          </a:p>
        </p:txBody>
      </p:sp>
      <p:sp>
        <p:nvSpPr>
          <p:cNvPr id="100358" name="Text Box 8"/>
          <p:cNvSpPr txBox="1">
            <a:spLocks noChangeArrowheads="1"/>
          </p:cNvSpPr>
          <p:nvPr/>
        </p:nvSpPr>
        <p:spPr bwMode="auto">
          <a:xfrm>
            <a:off x="2319338" y="6184900"/>
            <a:ext cx="2659702"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smtClean="0">
                <a:solidFill>
                  <a:schemeClr val="bg1"/>
                </a:solidFill>
                <a:latin typeface="Arial" panose="020B0604020202020204" pitchFamily="34" charset="0"/>
                <a:cs typeface="Arial" panose="020B0604020202020204" pitchFamily="34" charset="0"/>
              </a:rPr>
              <a:t>MRI </a:t>
            </a:r>
            <a:r>
              <a:rPr lang="nl-BE" b="1" dirty="0" err="1" smtClean="0">
                <a:solidFill>
                  <a:schemeClr val="bg1"/>
                </a:solidFill>
                <a:latin typeface="Arial" panose="020B0604020202020204" pitchFamily="34" charset="0"/>
                <a:cs typeface="Arial" panose="020B0604020202020204" pitchFamily="34" charset="0"/>
              </a:rPr>
              <a:t>after</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embolisation</a:t>
            </a:r>
            <a:endParaRPr lang="nl-NL" b="1" dirty="0">
              <a:solidFill>
                <a:schemeClr val="bg1"/>
              </a:solidFill>
              <a:latin typeface="Arial" panose="020B0604020202020204" pitchFamily="34" charset="0"/>
              <a:cs typeface="Arial" panose="020B0604020202020204" pitchFamily="34" charset="0"/>
            </a:endParaRPr>
          </a:p>
        </p:txBody>
      </p:sp>
      <p:sp>
        <p:nvSpPr>
          <p:cNvPr id="100359" name="Line 9"/>
          <p:cNvSpPr>
            <a:spLocks noChangeShapeType="1"/>
          </p:cNvSpPr>
          <p:nvPr/>
        </p:nvSpPr>
        <p:spPr bwMode="auto">
          <a:xfrm flipH="1" flipV="1">
            <a:off x="2987675" y="5229225"/>
            <a:ext cx="2952750" cy="144463"/>
          </a:xfrm>
          <a:prstGeom prst="line">
            <a:avLst/>
          </a:prstGeom>
          <a:noFill/>
          <a:ln w="9525">
            <a:solidFill>
              <a:schemeClr val="bg1"/>
            </a:solidFill>
            <a:round/>
            <a:headEnd/>
            <a:tailEnd/>
          </a:ln>
        </p:spPr>
        <p:txBody>
          <a:bodyPr/>
          <a:lstStyle/>
          <a:p>
            <a:pPr fontAlgn="base">
              <a:spcBef>
                <a:spcPct val="0"/>
              </a:spcBef>
              <a:spcAft>
                <a:spcPct val="0"/>
              </a:spcAft>
            </a:pPr>
            <a:endParaRPr lang="nl-BE" b="1">
              <a:solidFill>
                <a:schemeClr val="bg1"/>
              </a:solidFill>
              <a:latin typeface="Arial" panose="020B0604020202020204" pitchFamily="34" charset="0"/>
              <a:cs typeface="Arial" panose="020B0604020202020204" pitchFamily="34" charset="0"/>
            </a:endParaRPr>
          </a:p>
        </p:txBody>
      </p:sp>
      <p:sp>
        <p:nvSpPr>
          <p:cNvPr id="100360" name="Line 10"/>
          <p:cNvSpPr>
            <a:spLocks noChangeShapeType="1"/>
          </p:cNvSpPr>
          <p:nvPr/>
        </p:nvSpPr>
        <p:spPr bwMode="auto">
          <a:xfrm flipH="1">
            <a:off x="2987675" y="2060575"/>
            <a:ext cx="3097213" cy="3097213"/>
          </a:xfrm>
          <a:prstGeom prst="line">
            <a:avLst/>
          </a:prstGeom>
          <a:noFill/>
          <a:ln w="9525">
            <a:solidFill>
              <a:schemeClr val="bg1"/>
            </a:solidFill>
            <a:round/>
            <a:headEnd/>
            <a:tailEnd/>
          </a:ln>
        </p:spPr>
        <p:txBody>
          <a:bodyPr/>
          <a:lstStyle/>
          <a:p>
            <a:pPr fontAlgn="base">
              <a:spcBef>
                <a:spcPct val="0"/>
              </a:spcBef>
              <a:spcAft>
                <a:spcPct val="0"/>
              </a:spcAft>
            </a:pPr>
            <a:endParaRPr lang="nl-BE" b="1">
              <a:solidFill>
                <a:schemeClr val="bg1"/>
              </a:solidFill>
              <a:latin typeface="Arial" panose="020B0604020202020204" pitchFamily="34" charset="0"/>
              <a:cs typeface="Arial" panose="020B0604020202020204" pitchFamily="34" charset="0"/>
            </a:endParaRPr>
          </a:p>
        </p:txBody>
      </p:sp>
      <p:sp>
        <p:nvSpPr>
          <p:cNvPr id="100361" name="Text Box 11"/>
          <p:cNvSpPr txBox="1">
            <a:spLocks noChangeArrowheads="1"/>
          </p:cNvSpPr>
          <p:nvPr/>
        </p:nvSpPr>
        <p:spPr bwMode="auto">
          <a:xfrm>
            <a:off x="2054225" y="4960938"/>
            <a:ext cx="979755"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a:solidFill>
                  <a:schemeClr val="bg1"/>
                </a:solidFill>
                <a:latin typeface="Arial" panose="020B0604020202020204" pitchFamily="34" charset="0"/>
                <a:cs typeface="Arial" panose="020B0604020202020204" pitchFamily="34" charset="0"/>
              </a:rPr>
              <a:t>Myoma</a:t>
            </a:r>
            <a:endParaRPr lang="nl-NL"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766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5680" y="274638"/>
            <a:ext cx="8686800" cy="1143000"/>
          </a:xfrm>
        </p:spPr>
        <p:txBody>
          <a:bodyPr/>
          <a:lstStyle/>
          <a:p>
            <a:r>
              <a:rPr lang="nl-BE" dirty="0" smtClean="0"/>
              <a:t>Take-Home Message</a:t>
            </a:r>
            <a:endParaRPr lang="nl-BE" dirty="0"/>
          </a:p>
        </p:txBody>
      </p:sp>
      <p:sp>
        <p:nvSpPr>
          <p:cNvPr id="3" name="Tijdelijke aanduiding voor inhoud 2"/>
          <p:cNvSpPr>
            <a:spLocks noGrp="1"/>
          </p:cNvSpPr>
          <p:nvPr>
            <p:ph idx="1"/>
          </p:nvPr>
        </p:nvSpPr>
        <p:spPr>
          <a:xfrm>
            <a:off x="457200" y="1556792"/>
            <a:ext cx="8229600" cy="4525963"/>
          </a:xfrm>
        </p:spPr>
        <p:txBody>
          <a:bodyPr>
            <a:normAutofit fontScale="70000" lnSpcReduction="20000"/>
          </a:bodyPr>
          <a:lstStyle/>
          <a:p>
            <a:pPr>
              <a:spcBef>
                <a:spcPts val="1800"/>
              </a:spcBef>
            </a:pPr>
            <a:r>
              <a:rPr lang="en-US" dirty="0" err="1" smtClean="0"/>
              <a:t>Morcellation</a:t>
            </a:r>
            <a:r>
              <a:rPr lang="en-US" dirty="0" smtClean="0"/>
              <a:t> of uterine </a:t>
            </a:r>
            <a:r>
              <a:rPr lang="en-US" dirty="0" err="1" smtClean="0"/>
              <a:t>leiomyomas</a:t>
            </a:r>
            <a:r>
              <a:rPr lang="en-US" dirty="0" smtClean="0"/>
              <a:t> poses risk of spreading undetected cancerous tissue in women with unsuspected cancer</a:t>
            </a:r>
            <a:endParaRPr lang="nl-BE" dirty="0" smtClean="0"/>
          </a:p>
          <a:p>
            <a:pPr>
              <a:spcBef>
                <a:spcPts val="1800"/>
              </a:spcBef>
            </a:pPr>
            <a:r>
              <a:rPr lang="nl-BE" dirty="0" smtClean="0"/>
              <a:t>Risk </a:t>
            </a:r>
            <a:r>
              <a:rPr lang="nl-BE" dirty="0" err="1" smtClean="0"/>
              <a:t>reduction</a:t>
            </a:r>
            <a:r>
              <a:rPr lang="nl-BE" dirty="0" smtClean="0"/>
              <a:t> </a:t>
            </a:r>
            <a:r>
              <a:rPr lang="nl-BE" dirty="0" err="1" smtClean="0"/>
              <a:t>strategies</a:t>
            </a:r>
            <a:r>
              <a:rPr lang="nl-BE" dirty="0" smtClean="0"/>
              <a:t>:</a:t>
            </a:r>
          </a:p>
          <a:p>
            <a:pPr lvl="1">
              <a:spcBef>
                <a:spcPts val="1800"/>
              </a:spcBef>
            </a:pPr>
            <a:r>
              <a:rPr lang="nl-BE" sz="3200" dirty="0" smtClean="0"/>
              <a:t>Abandon </a:t>
            </a:r>
            <a:r>
              <a:rPr lang="nl-BE" sz="3200" dirty="0" err="1" smtClean="0"/>
              <a:t>morcellation</a:t>
            </a:r>
            <a:endParaRPr lang="nl-BE" sz="3200" dirty="0" smtClean="0"/>
          </a:p>
          <a:p>
            <a:pPr lvl="1">
              <a:spcBef>
                <a:spcPts val="1800"/>
              </a:spcBef>
            </a:pPr>
            <a:r>
              <a:rPr lang="nl-BE" sz="3200" dirty="0" err="1" smtClean="0"/>
              <a:t>Patient</a:t>
            </a:r>
            <a:r>
              <a:rPr lang="nl-BE" sz="3200" dirty="0" smtClean="0"/>
              <a:t> </a:t>
            </a:r>
            <a:r>
              <a:rPr lang="nl-BE" sz="3200" dirty="0" err="1" smtClean="0"/>
              <a:t>triage</a:t>
            </a:r>
            <a:endParaRPr lang="nl-BE" sz="3200" dirty="0" smtClean="0"/>
          </a:p>
          <a:p>
            <a:pPr lvl="1">
              <a:spcBef>
                <a:spcPts val="1800"/>
              </a:spcBef>
            </a:pPr>
            <a:r>
              <a:rPr lang="nl-BE" sz="3200" dirty="0" err="1" smtClean="0"/>
              <a:t>Morcellation</a:t>
            </a:r>
            <a:r>
              <a:rPr lang="nl-BE" sz="3200" dirty="0" smtClean="0"/>
              <a:t> in </a:t>
            </a:r>
            <a:r>
              <a:rPr lang="nl-BE" sz="3200" dirty="0" err="1" smtClean="0"/>
              <a:t>laparoscopic</a:t>
            </a:r>
            <a:r>
              <a:rPr lang="nl-BE" sz="3200" dirty="0" smtClean="0"/>
              <a:t> </a:t>
            </a:r>
            <a:r>
              <a:rPr lang="nl-BE" sz="3200" dirty="0" err="1" smtClean="0"/>
              <a:t>bag</a:t>
            </a:r>
            <a:r>
              <a:rPr lang="nl-BE" sz="3200" dirty="0" smtClean="0"/>
              <a:t>?</a:t>
            </a:r>
          </a:p>
          <a:p>
            <a:pPr>
              <a:spcBef>
                <a:spcPts val="1800"/>
              </a:spcBef>
            </a:pPr>
            <a:r>
              <a:rPr lang="nl-BE" dirty="0" smtClean="0"/>
              <a:t>Informed consent</a:t>
            </a:r>
          </a:p>
          <a:p>
            <a:pPr lvl="1">
              <a:spcBef>
                <a:spcPts val="1800"/>
              </a:spcBef>
            </a:pPr>
            <a:r>
              <a:rPr lang="nl-BE" dirty="0" smtClean="0"/>
              <a:t>3-4 higher chance recurrence</a:t>
            </a:r>
          </a:p>
          <a:p>
            <a:pPr lvl="1">
              <a:spcBef>
                <a:spcPts val="1800"/>
              </a:spcBef>
            </a:pPr>
            <a:r>
              <a:rPr lang="nl-BE" dirty="0" smtClean="0"/>
              <a:t>2.5 fold chance to die of disease</a:t>
            </a:r>
          </a:p>
        </p:txBody>
      </p:sp>
    </p:spTree>
    <p:extLst>
      <p:ext uri="{BB962C8B-B14F-4D97-AF65-F5344CB8AC3E}">
        <p14:creationId xmlns:p14="http://schemas.microsoft.com/office/powerpoint/2010/main" val="1062395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ynaecar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6711" y="3817487"/>
            <a:ext cx="3695371" cy="2491833"/>
          </a:xfrm>
          <a:prstGeom prst="rect">
            <a:avLst/>
          </a:prstGeom>
        </p:spPr>
      </p:pic>
      <p:sp>
        <p:nvSpPr>
          <p:cNvPr id="2" name="Title 1"/>
          <p:cNvSpPr>
            <a:spLocks noGrp="1"/>
          </p:cNvSpPr>
          <p:nvPr>
            <p:ph type="title"/>
          </p:nvPr>
        </p:nvSpPr>
        <p:spPr/>
        <p:txBody>
          <a:bodyPr>
            <a:normAutofit/>
          </a:bodyPr>
          <a:lstStyle/>
          <a:p>
            <a:r>
              <a:rPr lang="en-US" dirty="0" err="1" smtClean="0"/>
              <a:t>Morcellation</a:t>
            </a:r>
            <a:r>
              <a:rPr lang="en-US" dirty="0" smtClean="0"/>
              <a:t>: Historical Perspective</a:t>
            </a:r>
            <a:endParaRPr lang="en-US" dirty="0"/>
          </a:p>
        </p:txBody>
      </p:sp>
      <p:sp>
        <p:nvSpPr>
          <p:cNvPr id="3" name="Content Placeholder 2"/>
          <p:cNvSpPr>
            <a:spLocks noGrp="1"/>
          </p:cNvSpPr>
          <p:nvPr>
            <p:ph idx="1"/>
          </p:nvPr>
        </p:nvSpPr>
        <p:spPr>
          <a:xfrm>
            <a:off x="457200" y="1268760"/>
            <a:ext cx="8229600" cy="4857403"/>
          </a:xfrm>
        </p:spPr>
        <p:txBody>
          <a:bodyPr/>
          <a:lstStyle/>
          <a:p>
            <a:pPr lvl="1"/>
            <a:r>
              <a:rPr lang="en-US" dirty="0" smtClean="0"/>
              <a:t>1973: hand-activated </a:t>
            </a:r>
            <a:r>
              <a:rPr lang="en-US" dirty="0" err="1" smtClean="0"/>
              <a:t>morcellator</a:t>
            </a:r>
            <a:endParaRPr lang="en-US" dirty="0" smtClean="0"/>
          </a:p>
          <a:p>
            <a:pPr lvl="1"/>
            <a:r>
              <a:rPr lang="en-US" dirty="0" smtClean="0"/>
              <a:t>1993: Steiner electromechanical </a:t>
            </a:r>
            <a:r>
              <a:rPr lang="en-US" dirty="0" err="1" smtClean="0"/>
              <a:t>morcellator</a:t>
            </a:r>
            <a:endParaRPr lang="en-US" dirty="0" smtClean="0"/>
          </a:p>
          <a:p>
            <a:pPr lvl="1"/>
            <a:r>
              <a:rPr lang="en-US" dirty="0" smtClean="0"/>
              <a:t>Current:  </a:t>
            </a:r>
            <a:r>
              <a:rPr lang="en-US" dirty="0" err="1" smtClean="0"/>
              <a:t>Rotocut</a:t>
            </a:r>
            <a:r>
              <a:rPr lang="en-US" dirty="0" smtClean="0"/>
              <a:t> G1 </a:t>
            </a:r>
            <a:r>
              <a:rPr lang="en-US" dirty="0" err="1" smtClean="0"/>
              <a:t>morcellator</a:t>
            </a:r>
            <a:r>
              <a:rPr lang="en-US" dirty="0" smtClean="0"/>
              <a:t> (Karl </a:t>
            </a:r>
            <a:r>
              <a:rPr lang="en-US" dirty="0" err="1" smtClean="0"/>
              <a:t>Storz</a:t>
            </a:r>
            <a:r>
              <a:rPr lang="en-US" dirty="0" smtClean="0"/>
              <a:t>) &amp; </a:t>
            </a:r>
            <a:r>
              <a:rPr lang="en-US" dirty="0" err="1" smtClean="0"/>
              <a:t>Gynecare</a:t>
            </a:r>
            <a:r>
              <a:rPr lang="en-US" dirty="0" smtClean="0"/>
              <a:t> </a:t>
            </a:r>
            <a:r>
              <a:rPr lang="en-US" dirty="0" err="1" smtClean="0"/>
              <a:t>Morcellex</a:t>
            </a:r>
            <a:r>
              <a:rPr lang="en-US" dirty="0" smtClean="0"/>
              <a:t> (Ethicon)</a:t>
            </a:r>
          </a:p>
          <a:p>
            <a:pPr lvl="1"/>
            <a:endParaRPr lang="en-US" dirty="0"/>
          </a:p>
          <a:p>
            <a:pPr lvl="1"/>
            <a:endParaRPr lang="en-US" dirty="0"/>
          </a:p>
        </p:txBody>
      </p:sp>
      <p:pic>
        <p:nvPicPr>
          <p:cNvPr id="4" name="Picture 3" descr="sp76624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797" y="4378920"/>
            <a:ext cx="2540000" cy="1930400"/>
          </a:xfrm>
          <a:prstGeom prst="rect">
            <a:avLst/>
          </a:prstGeom>
        </p:spPr>
      </p:pic>
    </p:spTree>
    <p:extLst>
      <p:ext uri="{BB962C8B-B14F-4D97-AF65-F5344CB8AC3E}">
        <p14:creationId xmlns:p14="http://schemas.microsoft.com/office/powerpoint/2010/main" val="1285980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Agenda</a:t>
            </a:r>
            <a:endParaRPr lang="nl-BE" dirty="0"/>
          </a:p>
        </p:txBody>
      </p:sp>
      <p:sp>
        <p:nvSpPr>
          <p:cNvPr id="5" name="Tijdelijke aanduiding voor inhoud 2"/>
          <p:cNvSpPr txBox="1">
            <a:spLocks/>
          </p:cNvSpPr>
          <p:nvPr/>
        </p:nvSpPr>
        <p:spPr>
          <a:xfrm>
            <a:off x="457200" y="1196752"/>
            <a:ext cx="82296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09828"/>
              </a:buClr>
              <a:buFont typeface="Arial" pitchFamily="34" charset="0"/>
              <a:buChar char="•"/>
              <a:defRPr sz="3200" b="1"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09828"/>
              </a:buClr>
              <a:buFont typeface="Arial" pitchFamily="34" charset="0"/>
              <a:buChar char="–"/>
              <a:defRPr sz="2800" b="1"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F09828"/>
              </a:buClr>
              <a:buFont typeface="Arial" pitchFamily="34" charset="0"/>
              <a:buChar char="•"/>
              <a:defRPr sz="2400" b="1"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nl-BE" sz="3000" dirty="0" smtClean="0"/>
              <a:t>Hot issue </a:t>
            </a:r>
          </a:p>
          <a:p>
            <a:pPr>
              <a:spcBef>
                <a:spcPts val="1200"/>
              </a:spcBef>
            </a:pPr>
            <a:r>
              <a:rPr lang="nl-BE" sz="3000" dirty="0" smtClean="0"/>
              <a:t>Pathology and diagnosis of uterine smooth muscle cell tumors</a:t>
            </a:r>
          </a:p>
          <a:p>
            <a:pPr>
              <a:spcBef>
                <a:spcPts val="1200"/>
              </a:spcBef>
            </a:pPr>
            <a:r>
              <a:rPr lang="nl-BE" sz="3000" dirty="0" smtClean="0"/>
              <a:t>Morcellation of leiomyomas</a:t>
            </a:r>
          </a:p>
          <a:p>
            <a:pPr>
              <a:spcBef>
                <a:spcPts val="1200"/>
              </a:spcBef>
            </a:pPr>
            <a:r>
              <a:rPr lang="nl-BE" sz="3000" dirty="0" smtClean="0">
                <a:solidFill>
                  <a:srgbClr val="FFFF00"/>
                </a:solidFill>
              </a:rPr>
              <a:t>Morcellation of sarcomas</a:t>
            </a:r>
          </a:p>
          <a:p>
            <a:pPr lvl="1">
              <a:spcBef>
                <a:spcPts val="1200"/>
              </a:spcBef>
            </a:pPr>
            <a:r>
              <a:rPr lang="nl-BE" dirty="0" smtClean="0"/>
              <a:t>Risks of morcellation</a:t>
            </a:r>
          </a:p>
          <a:p>
            <a:pPr lvl="1">
              <a:spcBef>
                <a:spcPts val="1200"/>
              </a:spcBef>
            </a:pPr>
            <a:r>
              <a:rPr lang="nl-BE" dirty="0" smtClean="0"/>
              <a:t>Prevention of sarcoma morcellation</a:t>
            </a:r>
          </a:p>
          <a:p>
            <a:pPr lvl="1">
              <a:spcBef>
                <a:spcPts val="1200"/>
              </a:spcBef>
            </a:pPr>
            <a:r>
              <a:rPr lang="nl-BE" dirty="0" smtClean="0"/>
              <a:t>Treatment after sarcoma morcellation</a:t>
            </a:r>
          </a:p>
          <a:p>
            <a:pPr>
              <a:spcBef>
                <a:spcPts val="1200"/>
              </a:spcBef>
            </a:pPr>
            <a:r>
              <a:rPr lang="nl-BE" sz="3000" dirty="0" smtClean="0"/>
              <a:t>Take-home message</a:t>
            </a:r>
            <a:endParaRPr lang="nl-BE" sz="3000" dirty="0"/>
          </a:p>
        </p:txBody>
      </p:sp>
    </p:spTree>
    <p:extLst>
      <p:ext uri="{BB962C8B-B14F-4D97-AF65-F5344CB8AC3E}">
        <p14:creationId xmlns:p14="http://schemas.microsoft.com/office/powerpoint/2010/main" val="3782771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Risks of Morcellation</a:t>
            </a:r>
            <a:endParaRPr lang="nl-BE" dirty="0"/>
          </a:p>
        </p:txBody>
      </p:sp>
      <p:sp>
        <p:nvSpPr>
          <p:cNvPr id="3" name="Tijdelijke aanduiding voor inhoud 2"/>
          <p:cNvSpPr>
            <a:spLocks noGrp="1"/>
          </p:cNvSpPr>
          <p:nvPr>
            <p:ph idx="1"/>
          </p:nvPr>
        </p:nvSpPr>
        <p:spPr/>
        <p:txBody>
          <a:bodyPr>
            <a:normAutofit/>
          </a:bodyPr>
          <a:lstStyle/>
          <a:p>
            <a:r>
              <a:rPr lang="nl-BE" sz="3400" dirty="0" err="1" smtClean="0"/>
              <a:t>Surgical</a:t>
            </a:r>
            <a:endParaRPr lang="nl-BE" sz="3400" dirty="0" smtClean="0"/>
          </a:p>
          <a:p>
            <a:r>
              <a:rPr lang="nl-BE" sz="3400" dirty="0" smtClean="0"/>
              <a:t>Spread of </a:t>
            </a:r>
            <a:r>
              <a:rPr lang="nl-BE" sz="3400" dirty="0" err="1" smtClean="0"/>
              <a:t>benign</a:t>
            </a:r>
            <a:r>
              <a:rPr lang="nl-BE" sz="3400" dirty="0" smtClean="0"/>
              <a:t> </a:t>
            </a:r>
            <a:r>
              <a:rPr lang="nl-BE" sz="3400" dirty="0" err="1" smtClean="0"/>
              <a:t>disease</a:t>
            </a:r>
            <a:endParaRPr lang="nl-BE" sz="3400" dirty="0" smtClean="0"/>
          </a:p>
          <a:p>
            <a:r>
              <a:rPr lang="nl-BE" sz="3400" dirty="0" smtClean="0"/>
              <a:t>Spread of </a:t>
            </a:r>
            <a:r>
              <a:rPr lang="nl-BE" sz="3400" dirty="0" err="1" smtClean="0"/>
              <a:t>malignant</a:t>
            </a:r>
            <a:r>
              <a:rPr lang="nl-BE" sz="3400" dirty="0" smtClean="0"/>
              <a:t> </a:t>
            </a:r>
            <a:r>
              <a:rPr lang="nl-BE" sz="3400" dirty="0" err="1" smtClean="0"/>
              <a:t>disease</a:t>
            </a:r>
            <a:endParaRPr lang="nl-BE" sz="3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1520" y="499448"/>
            <a:ext cx="8640960" cy="1143000"/>
          </a:xfrm>
        </p:spPr>
        <p:txBody>
          <a:bodyPr>
            <a:noAutofit/>
          </a:bodyPr>
          <a:lstStyle/>
          <a:p>
            <a:r>
              <a:rPr lang="nl-BE" sz="3200" b="1" dirty="0"/>
              <a:t>Summary of </a:t>
            </a:r>
            <a:r>
              <a:rPr lang="nl-BE" sz="3200" b="1" dirty="0" smtClean="0"/>
              <a:t>Cases of Uterine Power Morcellation With Follow-Up Exploratory Laparotomy</a:t>
            </a:r>
            <a:r>
              <a:rPr lang="nl-BE" sz="3200" dirty="0" smtClean="0"/>
              <a:t/>
            </a:r>
            <a:br>
              <a:rPr lang="nl-BE" sz="3200" dirty="0" smtClean="0"/>
            </a:br>
            <a:endParaRPr lang="nl-BE" sz="3200" dirty="0"/>
          </a:p>
        </p:txBody>
      </p:sp>
      <p:sp>
        <p:nvSpPr>
          <p:cNvPr id="3" name="Tijdelijke aanduiding voor inhoud 2"/>
          <p:cNvSpPr>
            <a:spLocks noGrp="1"/>
          </p:cNvSpPr>
          <p:nvPr>
            <p:ph idx="1"/>
          </p:nvPr>
        </p:nvSpPr>
        <p:spPr>
          <a:xfrm>
            <a:off x="241176" y="1567333"/>
            <a:ext cx="8651304" cy="4525963"/>
          </a:xfrm>
        </p:spPr>
        <p:txBody>
          <a:bodyPr>
            <a:noAutofit/>
          </a:bodyPr>
          <a:lstStyle/>
          <a:p>
            <a:r>
              <a:rPr lang="en-US" sz="1800" dirty="0" smtClean="0"/>
              <a:t>Unexpected </a:t>
            </a:r>
            <a:r>
              <a:rPr lang="en-US" sz="1800" dirty="0"/>
              <a:t>diagnoses </a:t>
            </a:r>
            <a:r>
              <a:rPr lang="en-US" sz="1800" dirty="0" smtClean="0"/>
              <a:t>in 1.2% of 1091 uterine </a:t>
            </a:r>
            <a:r>
              <a:rPr lang="en-US" sz="1800" dirty="0" err="1" smtClean="0"/>
              <a:t>morcellation</a:t>
            </a:r>
            <a:r>
              <a:rPr lang="en-US" sz="1800" dirty="0" smtClean="0"/>
              <a:t> cases </a:t>
            </a:r>
            <a:r>
              <a:rPr lang="en-US" sz="1800" dirty="0"/>
              <a:t>(</a:t>
            </a:r>
            <a:r>
              <a:rPr lang="en-US" sz="1800" dirty="0" smtClean="0"/>
              <a:t>0.09</a:t>
            </a:r>
            <a:r>
              <a:rPr lang="en-US" sz="1800" dirty="0"/>
              <a:t>% unexpected LMS) </a:t>
            </a:r>
            <a:endParaRPr lang="en-US" sz="1800" dirty="0" smtClean="0"/>
          </a:p>
          <a:p>
            <a:r>
              <a:rPr lang="en-US" sz="1800" dirty="0" smtClean="0"/>
              <a:t>Pathology: </a:t>
            </a:r>
          </a:p>
          <a:p>
            <a:pPr lvl="1">
              <a:lnSpc>
                <a:spcPct val="90000"/>
              </a:lnSpc>
            </a:pPr>
            <a:r>
              <a:rPr lang="en-US" sz="1600" dirty="0" smtClean="0"/>
              <a:t>1 stromal </a:t>
            </a:r>
            <a:r>
              <a:rPr lang="en-US" sz="1600" dirty="0"/>
              <a:t>sarcoma (ESS</a:t>
            </a:r>
            <a:r>
              <a:rPr lang="en-US" sz="1600" dirty="0" smtClean="0"/>
              <a:t>)</a:t>
            </a:r>
          </a:p>
          <a:p>
            <a:pPr lvl="1">
              <a:lnSpc>
                <a:spcPct val="90000"/>
              </a:lnSpc>
            </a:pPr>
            <a:r>
              <a:rPr lang="en-US" sz="1600" dirty="0" smtClean="0"/>
              <a:t>1 cellular </a:t>
            </a:r>
            <a:r>
              <a:rPr lang="en-US" sz="1600" dirty="0"/>
              <a:t>leiomyoma (CL</a:t>
            </a:r>
            <a:r>
              <a:rPr lang="en-US" sz="1600" dirty="0" smtClean="0"/>
              <a:t>)</a:t>
            </a:r>
          </a:p>
          <a:p>
            <a:pPr lvl="1">
              <a:lnSpc>
                <a:spcPct val="90000"/>
              </a:lnSpc>
            </a:pPr>
            <a:r>
              <a:rPr lang="en-US" sz="1600" dirty="0" smtClean="0"/>
              <a:t>6 atypical </a:t>
            </a:r>
            <a:r>
              <a:rPr lang="en-US" sz="1600" dirty="0" err="1"/>
              <a:t>leiomyomas</a:t>
            </a:r>
            <a:r>
              <a:rPr lang="en-US" sz="1600" dirty="0"/>
              <a:t> (AL</a:t>
            </a:r>
            <a:r>
              <a:rPr lang="en-US" sz="1600" dirty="0" smtClean="0"/>
              <a:t>)</a:t>
            </a:r>
          </a:p>
          <a:p>
            <a:pPr lvl="1">
              <a:lnSpc>
                <a:spcPct val="90000"/>
              </a:lnSpc>
            </a:pPr>
            <a:r>
              <a:rPr lang="en-US" sz="1600" dirty="0" smtClean="0"/>
              <a:t>3 smooth </a:t>
            </a:r>
            <a:r>
              <a:rPr lang="en-US" sz="1600" dirty="0"/>
              <a:t>muscle tumor of </a:t>
            </a:r>
            <a:r>
              <a:rPr lang="en-US" sz="1600" dirty="0" smtClean="0"/>
              <a:t>uncertain malignant </a:t>
            </a:r>
            <a:r>
              <a:rPr lang="en-US" sz="1600" dirty="0"/>
              <a:t>potential (STUMPs</a:t>
            </a:r>
            <a:r>
              <a:rPr lang="en-US" sz="1600" dirty="0" smtClean="0"/>
              <a:t>)</a:t>
            </a:r>
          </a:p>
          <a:p>
            <a:pPr lvl="1">
              <a:lnSpc>
                <a:spcPct val="90000"/>
              </a:lnSpc>
            </a:pPr>
            <a:r>
              <a:rPr lang="en-US" sz="1600" dirty="0" smtClean="0"/>
              <a:t>1 </a:t>
            </a:r>
            <a:r>
              <a:rPr lang="en-US" sz="1600" dirty="0" err="1"/>
              <a:t>leiomyosarcoma</a:t>
            </a:r>
            <a:r>
              <a:rPr lang="en-US" sz="1600" dirty="0"/>
              <a:t> (LMS</a:t>
            </a:r>
            <a:r>
              <a:rPr lang="en-US" sz="1600" dirty="0" smtClean="0"/>
              <a:t>) </a:t>
            </a:r>
          </a:p>
          <a:p>
            <a:pPr marL="0" indent="0">
              <a:buNone/>
            </a:pPr>
            <a:endParaRPr lang="en-US" sz="600" dirty="0"/>
          </a:p>
          <a:p>
            <a:r>
              <a:rPr lang="en-US" sz="1800" dirty="0" smtClean="0"/>
              <a:t>Disseminated disease </a:t>
            </a:r>
            <a:r>
              <a:rPr lang="en-US" sz="1800" dirty="0"/>
              <a:t>occurred in 64.3% of all </a:t>
            </a:r>
            <a:r>
              <a:rPr lang="en-US" sz="1800" dirty="0" smtClean="0"/>
              <a:t>(in house and consultation) tumors</a:t>
            </a:r>
          </a:p>
          <a:p>
            <a:pPr lvl="1">
              <a:lnSpc>
                <a:spcPct val="90000"/>
              </a:lnSpc>
            </a:pPr>
            <a:r>
              <a:rPr lang="en-US" sz="1600" dirty="0" smtClean="0"/>
              <a:t>0/1 ESS</a:t>
            </a:r>
          </a:p>
          <a:p>
            <a:pPr lvl="1">
              <a:lnSpc>
                <a:spcPct val="90000"/>
              </a:lnSpc>
            </a:pPr>
            <a:r>
              <a:rPr lang="en-US" sz="1600" dirty="0" smtClean="0"/>
              <a:t>1/1 CL</a:t>
            </a:r>
          </a:p>
          <a:p>
            <a:pPr lvl="1">
              <a:lnSpc>
                <a:spcPct val="90000"/>
              </a:lnSpc>
            </a:pPr>
            <a:r>
              <a:rPr lang="en-US" sz="1600" dirty="0" smtClean="0"/>
              <a:t>0/1 AL</a:t>
            </a:r>
          </a:p>
          <a:p>
            <a:pPr lvl="1">
              <a:lnSpc>
                <a:spcPct val="90000"/>
              </a:lnSpc>
            </a:pPr>
            <a:r>
              <a:rPr lang="en-US" sz="1600" dirty="0" smtClean="0"/>
              <a:t>4/4 STUMPs</a:t>
            </a:r>
          </a:p>
          <a:p>
            <a:pPr lvl="1">
              <a:lnSpc>
                <a:spcPct val="90000"/>
              </a:lnSpc>
            </a:pPr>
            <a:r>
              <a:rPr lang="en-US" sz="1600" dirty="0" smtClean="0"/>
              <a:t>4/7 LMS</a:t>
            </a:r>
          </a:p>
          <a:p>
            <a:endParaRPr lang="en-US" sz="600" dirty="0"/>
          </a:p>
          <a:p>
            <a:r>
              <a:rPr lang="en-US" sz="1800" dirty="0" smtClean="0"/>
              <a:t>Only </a:t>
            </a:r>
            <a:r>
              <a:rPr lang="en-US" sz="1800" dirty="0"/>
              <a:t>disseminated </a:t>
            </a:r>
            <a:r>
              <a:rPr lang="en-US" sz="1800" dirty="0" err="1"/>
              <a:t>leiomyosarcoma</a:t>
            </a:r>
            <a:r>
              <a:rPr lang="en-US" sz="1800" dirty="0"/>
              <a:t>, however, was associated with </a:t>
            </a:r>
            <a:r>
              <a:rPr lang="en-US" sz="1800" dirty="0" smtClean="0"/>
              <a:t>mortality </a:t>
            </a:r>
            <a:endParaRPr lang="nl-BE" sz="1800" dirty="0"/>
          </a:p>
        </p:txBody>
      </p:sp>
      <p:sp>
        <p:nvSpPr>
          <p:cNvPr id="4" name="TextBox 3"/>
          <p:cNvSpPr txBox="1"/>
          <p:nvPr/>
        </p:nvSpPr>
        <p:spPr>
          <a:xfrm>
            <a:off x="368240" y="6581383"/>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Seidman MA,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PLOS One.</a:t>
            </a:r>
            <a:r>
              <a:rPr lang="en-US" sz="1200" b="1" dirty="0" smtClean="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2012;7(11):e5005</a:t>
            </a:r>
            <a:r>
              <a:rPr lang="en-US" sz="1200" b="1" dirty="0" smtClean="0">
                <a:solidFill>
                  <a:schemeClr val="bg1"/>
                </a:solidFill>
                <a:latin typeface="Arial" panose="020B0604020202020204" pitchFamily="34" charset="0"/>
                <a:cs typeface="Arial" panose="020B0604020202020204" pitchFamily="34" charset="0"/>
              </a:rPr>
              <a:t>.</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9269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426170"/>
          </a:xfrm>
          <a:noFill/>
        </p:spPr>
        <p:txBody>
          <a:bodyPr>
            <a:normAutofit/>
          </a:bodyPr>
          <a:lstStyle/>
          <a:p>
            <a:r>
              <a:rPr lang="nl-BE" dirty="0" smtClean="0"/>
              <a:t>Intraoperative Images of Nodules on the Peritoneal Surface</a:t>
            </a:r>
            <a:br>
              <a:rPr lang="nl-BE" dirty="0" smtClean="0"/>
            </a:br>
            <a:endParaRPr lang="nl-BE" sz="1300" dirty="0"/>
          </a:p>
        </p:txBody>
      </p:sp>
      <p:pic>
        <p:nvPicPr>
          <p:cNvPr id="3074"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2992" t="6332" r="4701" b="11637"/>
          <a:stretch/>
        </p:blipFill>
        <p:spPr bwMode="auto">
          <a:xfrm>
            <a:off x="42976" y="2040985"/>
            <a:ext cx="9065528" cy="340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54592" y="6466984"/>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Seidman MA,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PLOS One.</a:t>
            </a:r>
            <a:r>
              <a:rPr lang="en-US" sz="1200" b="1" dirty="0" smtClean="0">
                <a:solidFill>
                  <a:schemeClr val="bg1"/>
                </a:solidFill>
                <a:latin typeface="Arial" panose="020B0604020202020204" pitchFamily="34" charset="0"/>
                <a:cs typeface="Arial" panose="020B0604020202020204" pitchFamily="34" charset="0"/>
              </a:rPr>
              <a:t> </a:t>
            </a:r>
            <a:r>
              <a:rPr lang="en-US" sz="1200" b="1" dirty="0">
                <a:solidFill>
                  <a:schemeClr val="bg1"/>
                </a:solidFill>
                <a:latin typeface="Arial" panose="020B0604020202020204" pitchFamily="34" charset="0"/>
                <a:cs typeface="Arial" panose="020B0604020202020204" pitchFamily="34" charset="0"/>
              </a:rPr>
              <a:t>2012;7(11):e5005</a:t>
            </a:r>
            <a:r>
              <a:rPr lang="en-US" sz="1200" b="1" dirty="0" smtClean="0">
                <a:solidFill>
                  <a:schemeClr val="bg1"/>
                </a:solidFill>
                <a:latin typeface="Arial" panose="020B0604020202020204" pitchFamily="34" charset="0"/>
                <a:cs typeface="Arial" panose="020B0604020202020204" pitchFamily="34" charset="0"/>
              </a:rPr>
              <a:t>.</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3744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46856" y="174992"/>
            <a:ext cx="8229600" cy="1656184"/>
          </a:xfrm>
        </p:spPr>
        <p:txBody>
          <a:bodyPr>
            <a:normAutofit/>
          </a:bodyPr>
          <a:lstStyle/>
          <a:p>
            <a:r>
              <a:rPr lang="nl-BE" sz="3600" dirty="0" smtClean="0"/>
              <a:t>DFS and OS Relative to Tumor Morcellation in LMS (n = 56)</a:t>
            </a:r>
            <a:r>
              <a:rPr lang="nl-BE" dirty="0" smtClean="0"/>
              <a:t/>
            </a:r>
            <a:br>
              <a:rPr lang="nl-BE" dirty="0" smtClean="0"/>
            </a:br>
            <a:endParaRPr lang="nl-BE" sz="1300" dirty="0"/>
          </a:p>
        </p:txBody>
      </p:sp>
      <p:pic>
        <p:nvPicPr>
          <p:cNvPr id="1026" name="Picture 2"/>
          <p:cNvPicPr>
            <a:picLocks noChangeAspect="1" noChangeArrowheads="1"/>
          </p:cNvPicPr>
          <p:nvPr/>
        </p:nvPicPr>
        <p:blipFill>
          <a:blip r:embed="rId2" cstate="print"/>
          <a:srcRect t="7908" b="9851"/>
          <a:stretch>
            <a:fillRect/>
          </a:stretch>
        </p:blipFill>
        <p:spPr bwMode="auto">
          <a:xfrm>
            <a:off x="-324544" y="2060848"/>
            <a:ext cx="10009112" cy="3744416"/>
          </a:xfrm>
          <a:prstGeom prst="rect">
            <a:avLst/>
          </a:prstGeom>
          <a:noFill/>
          <a:ln w="9525">
            <a:noFill/>
            <a:miter lim="800000"/>
            <a:headEnd/>
            <a:tailEnd/>
          </a:ln>
        </p:spPr>
      </p:pic>
      <p:sp>
        <p:nvSpPr>
          <p:cNvPr id="5" name="TextBox 4"/>
          <p:cNvSpPr txBox="1"/>
          <p:nvPr/>
        </p:nvSpPr>
        <p:spPr>
          <a:xfrm>
            <a:off x="354592" y="6466984"/>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Park J-Y,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Gynecol Oncol.</a:t>
            </a:r>
            <a:r>
              <a:rPr lang="en-US" sz="1200" b="1" dirty="0" smtClean="0">
                <a:solidFill>
                  <a:schemeClr val="bg1"/>
                </a:solidFill>
                <a:latin typeface="Arial" panose="020B0604020202020204" pitchFamily="34" charset="0"/>
                <a:cs typeface="Arial" panose="020B0604020202020204" pitchFamily="34" charset="0"/>
              </a:rPr>
              <a:t> 2011;122(2):255-259.</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25204" y="544912"/>
            <a:ext cx="9169204" cy="1143000"/>
          </a:xfrm>
        </p:spPr>
        <p:txBody>
          <a:bodyPr>
            <a:noAutofit/>
          </a:bodyPr>
          <a:lstStyle/>
          <a:p>
            <a:r>
              <a:rPr lang="en-US" sz="3000" dirty="0" smtClean="0"/>
              <a:t>Retrospective Cohort Study Evaluating the Impact of Intraperitoneal </a:t>
            </a:r>
            <a:r>
              <a:rPr lang="en-US" sz="3000" dirty="0" err="1" smtClean="0"/>
              <a:t>Morcellation</a:t>
            </a:r>
            <a:r>
              <a:rPr lang="en-US" sz="3000" dirty="0" smtClean="0"/>
              <a:t> on Outcomes of Localized </a:t>
            </a:r>
            <a:r>
              <a:rPr lang="nl-BE" sz="3000" dirty="0" smtClean="0"/>
              <a:t>Uterine Leiomyosarcoma</a:t>
            </a:r>
            <a:br>
              <a:rPr lang="nl-BE" sz="3000" dirty="0" smtClean="0"/>
            </a:br>
            <a:endParaRPr lang="nl-BE" sz="4000" dirty="0"/>
          </a:p>
        </p:txBody>
      </p:sp>
      <p:pic>
        <p:nvPicPr>
          <p:cNvPr id="2050" name="Picture 2"/>
          <p:cNvPicPr>
            <a:picLocks noGrp="1" noChangeAspect="1" noChangeArrowheads="1"/>
          </p:cNvPicPr>
          <p:nvPr>
            <p:ph sz="half" idx="1"/>
          </p:nvPr>
        </p:nvPicPr>
        <p:blipFill rotWithShape="1">
          <a:blip r:embed="rId2" cstate="print"/>
          <a:srcRect l="10527" r="6119"/>
          <a:stretch/>
        </p:blipFill>
        <p:spPr bwMode="auto">
          <a:xfrm>
            <a:off x="163772" y="2026912"/>
            <a:ext cx="4312693" cy="3274295"/>
          </a:xfrm>
          <a:prstGeom prst="rect">
            <a:avLst/>
          </a:prstGeom>
          <a:noFill/>
          <a:ln w="9525">
            <a:noFill/>
            <a:miter lim="800000"/>
            <a:headEnd/>
            <a:tailEnd/>
          </a:ln>
        </p:spPr>
      </p:pic>
      <p:pic>
        <p:nvPicPr>
          <p:cNvPr id="2051" name="Picture 3"/>
          <p:cNvPicPr>
            <a:picLocks noGrp="1" noChangeAspect="1" noChangeArrowheads="1"/>
          </p:cNvPicPr>
          <p:nvPr>
            <p:ph sz="half" idx="2"/>
          </p:nvPr>
        </p:nvPicPr>
        <p:blipFill rotWithShape="1">
          <a:blip r:embed="rId3" cstate="print"/>
          <a:srcRect l="7464" r="3860"/>
          <a:stretch/>
        </p:blipFill>
        <p:spPr bwMode="auto">
          <a:xfrm>
            <a:off x="4675072" y="2026857"/>
            <a:ext cx="4316461" cy="3274352"/>
          </a:xfrm>
          <a:prstGeom prst="rect">
            <a:avLst/>
          </a:prstGeom>
          <a:noFill/>
          <a:ln w="9525">
            <a:noFill/>
            <a:miter lim="800000"/>
            <a:headEnd/>
            <a:tailEnd/>
          </a:ln>
        </p:spPr>
      </p:pic>
      <p:sp>
        <p:nvSpPr>
          <p:cNvPr id="5" name="TextBox 4"/>
          <p:cNvSpPr txBox="1"/>
          <p:nvPr/>
        </p:nvSpPr>
        <p:spPr>
          <a:xfrm>
            <a:off x="354592" y="6466984"/>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George S,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Cancer.</a:t>
            </a:r>
            <a:r>
              <a:rPr lang="en-US" sz="1200" b="1" dirty="0" smtClean="0">
                <a:solidFill>
                  <a:schemeClr val="bg1"/>
                </a:solidFill>
                <a:latin typeface="Arial" panose="020B0604020202020204" pitchFamily="34" charset="0"/>
                <a:cs typeface="Arial" panose="020B0604020202020204" pitchFamily="34" charset="0"/>
              </a:rPr>
              <a:t> 2014;120(20):3154-3158.</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223900" y="319008"/>
            <a:ext cx="8686800" cy="1143000"/>
          </a:xfrm>
        </p:spPr>
        <p:txBody>
          <a:bodyPr>
            <a:normAutofit fontScale="90000"/>
          </a:bodyPr>
          <a:lstStyle/>
          <a:p>
            <a:r>
              <a:rPr lang="en-US" sz="4000" dirty="0" smtClean="0"/>
              <a:t>Metastatic </a:t>
            </a:r>
            <a:r>
              <a:rPr lang="en-US" sz="4000" dirty="0" err="1" smtClean="0"/>
              <a:t>Leiomyosarcoma</a:t>
            </a:r>
            <a:r>
              <a:rPr lang="en-US" sz="4000" dirty="0" smtClean="0"/>
              <a:t> Involving the </a:t>
            </a:r>
            <a:r>
              <a:rPr lang="en-US" sz="4000" dirty="0" err="1" smtClean="0"/>
              <a:t>Omentum</a:t>
            </a:r>
            <a:r>
              <a:rPr lang="en-US" sz="4000" dirty="0" smtClean="0"/>
              <a:t> and Pelvic Side Wall</a:t>
            </a:r>
            <a:r>
              <a:rPr lang="en-US" sz="2400" dirty="0" smtClean="0"/>
              <a:t/>
            </a:r>
            <a:br>
              <a:rPr lang="en-US" sz="2400" dirty="0" smtClean="0"/>
            </a:br>
            <a:endParaRPr lang="nl-BE" sz="1300" dirty="0"/>
          </a:p>
        </p:txBody>
      </p:sp>
      <p:pic>
        <p:nvPicPr>
          <p:cNvPr id="3074" name="Picture 2"/>
          <p:cNvPicPr>
            <a:picLocks noChangeAspect="1" noChangeArrowheads="1"/>
          </p:cNvPicPr>
          <p:nvPr/>
        </p:nvPicPr>
        <p:blipFill>
          <a:blip r:embed="rId3" cstate="print"/>
          <a:srcRect l="19808" t="7953" r="18294" b="5636"/>
          <a:stretch>
            <a:fillRect/>
          </a:stretch>
        </p:blipFill>
        <p:spPr bwMode="auto">
          <a:xfrm>
            <a:off x="611560" y="1385138"/>
            <a:ext cx="7920880" cy="5184304"/>
          </a:xfrm>
          <a:prstGeom prst="rect">
            <a:avLst/>
          </a:prstGeom>
          <a:noFill/>
          <a:ln w="9525">
            <a:noFill/>
            <a:miter lim="800000"/>
            <a:headEnd/>
            <a:tailEnd/>
          </a:ln>
        </p:spPr>
      </p:pic>
      <p:sp>
        <p:nvSpPr>
          <p:cNvPr id="4" name="TextBox 3"/>
          <p:cNvSpPr txBox="1"/>
          <p:nvPr/>
        </p:nvSpPr>
        <p:spPr>
          <a:xfrm>
            <a:off x="354592" y="6567735"/>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Oduyedbo T,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Gynecol Oncol.</a:t>
            </a:r>
            <a:r>
              <a:rPr lang="en-US" sz="1200" b="1" dirty="0" smtClean="0">
                <a:solidFill>
                  <a:schemeClr val="bg1"/>
                </a:solidFill>
                <a:latin typeface="Arial" panose="020B0604020202020204" pitchFamily="34" charset="0"/>
                <a:cs typeface="Arial" panose="020B0604020202020204" pitchFamily="34" charset="0"/>
              </a:rPr>
              <a:t> 2014;132(2):360-365.</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346646"/>
            <a:ext cx="8229600" cy="1354162"/>
          </a:xfrm>
        </p:spPr>
        <p:txBody>
          <a:bodyPr>
            <a:normAutofit/>
          </a:bodyPr>
          <a:lstStyle/>
          <a:p>
            <a:r>
              <a:rPr lang="nl-BE" dirty="0" smtClean="0"/>
              <a:t>Follow-Up in 50 Patients With ESS According to Morcellation</a:t>
            </a:r>
            <a:br>
              <a:rPr lang="nl-BE" dirty="0" smtClean="0"/>
            </a:br>
            <a:endParaRPr lang="nl-BE" sz="1300" dirty="0"/>
          </a:p>
        </p:txBody>
      </p:sp>
      <p:sp>
        <p:nvSpPr>
          <p:cNvPr id="4" name="TextBox 3"/>
          <p:cNvSpPr txBox="1"/>
          <p:nvPr/>
        </p:nvSpPr>
        <p:spPr>
          <a:xfrm>
            <a:off x="354592" y="6470752"/>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Park J-Y,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Ann Surg Oncol.</a:t>
            </a:r>
            <a:r>
              <a:rPr lang="en-US" sz="1200" b="1" dirty="0" smtClean="0">
                <a:solidFill>
                  <a:schemeClr val="bg1"/>
                </a:solidFill>
                <a:latin typeface="Arial" panose="020B0604020202020204" pitchFamily="34" charset="0"/>
                <a:cs typeface="Arial" panose="020B0604020202020204" pitchFamily="34" charset="0"/>
              </a:rPr>
              <a:t> 2011;18(12):3453-3461.</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452" r="4707"/>
          <a:stretch/>
        </p:blipFill>
        <p:spPr bwMode="auto">
          <a:xfrm>
            <a:off x="485728" y="1625684"/>
            <a:ext cx="8136136" cy="4747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5835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04310"/>
            <a:ext cx="8229600" cy="1282154"/>
          </a:xfrm>
        </p:spPr>
        <p:txBody>
          <a:bodyPr>
            <a:noAutofit/>
          </a:bodyPr>
          <a:lstStyle/>
          <a:p>
            <a:r>
              <a:rPr lang="nl-BE" dirty="0" smtClean="0"/>
              <a:t>Follow-Up </a:t>
            </a:r>
            <a:r>
              <a:rPr lang="nl-BE" dirty="0"/>
              <a:t>in 50 </a:t>
            </a:r>
            <a:r>
              <a:rPr lang="nl-BE" dirty="0" smtClean="0"/>
              <a:t>Patients With </a:t>
            </a:r>
            <a:r>
              <a:rPr lang="nl-BE" dirty="0"/>
              <a:t>ESS </a:t>
            </a:r>
            <a:r>
              <a:rPr lang="nl-BE" dirty="0" smtClean="0"/>
              <a:t>According to Morcellation</a:t>
            </a:r>
            <a:r>
              <a:rPr lang="nl-BE" dirty="0"/>
              <a:t/>
            </a:r>
            <a:br>
              <a:rPr lang="nl-BE" dirty="0"/>
            </a:br>
            <a:endParaRPr lang="nl-BE" dirty="0"/>
          </a:p>
        </p:txBody>
      </p:sp>
      <p:sp>
        <p:nvSpPr>
          <p:cNvPr id="3" name="Tijdelijke aanduiding voor inhoud 2"/>
          <p:cNvSpPr>
            <a:spLocks noGrp="1"/>
          </p:cNvSpPr>
          <p:nvPr>
            <p:ph idx="1"/>
          </p:nvPr>
        </p:nvSpPr>
        <p:spPr>
          <a:xfrm>
            <a:off x="457200" y="1844824"/>
            <a:ext cx="8229600" cy="4281339"/>
          </a:xfrm>
        </p:spPr>
        <p:txBody>
          <a:bodyPr>
            <a:normAutofit/>
          </a:bodyPr>
          <a:lstStyle/>
          <a:p>
            <a:r>
              <a:rPr lang="en-US" dirty="0" smtClean="0"/>
              <a:t>Lower DFS </a:t>
            </a:r>
            <a:r>
              <a:rPr lang="en-US" dirty="0"/>
              <a:t>and abdominopelvic DFS </a:t>
            </a:r>
            <a:r>
              <a:rPr lang="en-US" dirty="0" smtClean="0"/>
              <a:t>rates </a:t>
            </a:r>
          </a:p>
          <a:p>
            <a:r>
              <a:rPr lang="en-US" dirty="0"/>
              <a:t>OS was not significantly </a:t>
            </a:r>
            <a:r>
              <a:rPr lang="nl-BE" dirty="0" err="1" smtClean="0"/>
              <a:t>compromised</a:t>
            </a:r>
            <a:r>
              <a:rPr lang="nl-BE" dirty="0" smtClean="0"/>
              <a:t>, </a:t>
            </a:r>
            <a:r>
              <a:rPr lang="nl-BE" dirty="0" err="1" smtClean="0"/>
              <a:t>due</a:t>
            </a:r>
            <a:r>
              <a:rPr lang="nl-BE" dirty="0" smtClean="0"/>
              <a:t> to: </a:t>
            </a:r>
          </a:p>
          <a:p>
            <a:pPr lvl="1"/>
            <a:r>
              <a:rPr lang="nl-BE" dirty="0" err="1" smtClean="0"/>
              <a:t>adjuvant</a:t>
            </a:r>
            <a:r>
              <a:rPr lang="nl-BE" dirty="0" smtClean="0"/>
              <a:t> </a:t>
            </a:r>
            <a:r>
              <a:rPr lang="en-US" dirty="0" smtClean="0"/>
              <a:t>secondary </a:t>
            </a:r>
            <a:r>
              <a:rPr lang="en-US" dirty="0"/>
              <a:t>surgery followed by </a:t>
            </a:r>
            <a:r>
              <a:rPr lang="en-US" dirty="0" smtClean="0"/>
              <a:t>chemotherapy or </a:t>
            </a:r>
            <a:r>
              <a:rPr lang="en-US" dirty="0"/>
              <a:t>concurrent </a:t>
            </a:r>
            <a:r>
              <a:rPr lang="en-US" dirty="0" err="1"/>
              <a:t>chemoradiation</a:t>
            </a:r>
            <a:r>
              <a:rPr lang="en-US" dirty="0"/>
              <a:t> </a:t>
            </a:r>
            <a:r>
              <a:rPr lang="en-US" dirty="0" smtClean="0"/>
              <a:t>therapy</a:t>
            </a:r>
            <a:endParaRPr lang="en-US" dirty="0"/>
          </a:p>
          <a:p>
            <a:pPr lvl="1"/>
            <a:r>
              <a:rPr lang="en-US" dirty="0" smtClean="0"/>
              <a:t>Indolent </a:t>
            </a:r>
            <a:r>
              <a:rPr lang="en-US" dirty="0" err="1" smtClean="0"/>
              <a:t>tumour</a:t>
            </a:r>
            <a:r>
              <a:rPr lang="en-US" dirty="0" smtClean="0"/>
              <a:t> </a:t>
            </a:r>
            <a:r>
              <a:rPr lang="en-US" dirty="0" err="1" smtClean="0"/>
              <a:t>behaviour</a:t>
            </a:r>
            <a:r>
              <a:rPr lang="en-US" dirty="0" smtClean="0"/>
              <a:t> of ESS</a:t>
            </a:r>
            <a:endParaRPr lang="nl-BE" dirty="0"/>
          </a:p>
        </p:txBody>
      </p:sp>
      <p:sp>
        <p:nvSpPr>
          <p:cNvPr id="4" name="TextBox 3"/>
          <p:cNvSpPr txBox="1"/>
          <p:nvPr/>
        </p:nvSpPr>
        <p:spPr>
          <a:xfrm>
            <a:off x="354592" y="6470752"/>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Park J-Y, </a:t>
            </a:r>
            <a:r>
              <a:rPr lang="nl-BE" sz="1200" b="1" dirty="0">
                <a:solidFill>
                  <a:schemeClr val="bg1"/>
                </a:solidFill>
                <a:latin typeface="Arial" panose="020B0604020202020204" pitchFamily="34" charset="0"/>
                <a:cs typeface="Arial" panose="020B0604020202020204" pitchFamily="34" charset="0"/>
              </a:rPr>
              <a:t>et al</a:t>
            </a:r>
            <a:r>
              <a:rPr lang="nl-BE" sz="1200" b="1" dirty="0" smtClean="0">
                <a:solidFill>
                  <a:schemeClr val="bg1"/>
                </a:solidFill>
                <a:latin typeface="Arial" panose="020B0604020202020204" pitchFamily="34" charset="0"/>
                <a:cs typeface="Arial" panose="020B0604020202020204" pitchFamily="34" charset="0"/>
              </a:rPr>
              <a:t>. </a:t>
            </a:r>
            <a:r>
              <a:rPr lang="nl-BE" sz="1200" b="1" i="1" dirty="0" smtClean="0">
                <a:solidFill>
                  <a:schemeClr val="bg1"/>
                </a:solidFill>
                <a:latin typeface="Arial" panose="020B0604020202020204" pitchFamily="34" charset="0"/>
                <a:cs typeface="Arial" panose="020B0604020202020204" pitchFamily="34" charset="0"/>
              </a:rPr>
              <a:t>Ann Surg Oncol.</a:t>
            </a:r>
            <a:r>
              <a:rPr lang="en-US" sz="1200" b="1" dirty="0" smtClean="0">
                <a:solidFill>
                  <a:schemeClr val="bg1"/>
                </a:solidFill>
                <a:latin typeface="Arial" panose="020B0604020202020204" pitchFamily="34" charset="0"/>
                <a:cs typeface="Arial" panose="020B0604020202020204" pitchFamily="34" charset="0"/>
              </a:rPr>
              <a:t> 2011;18(12):3453-3461.</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1400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Agenda</a:t>
            </a:r>
            <a:endParaRPr lang="nl-BE" dirty="0"/>
          </a:p>
        </p:txBody>
      </p:sp>
      <p:sp>
        <p:nvSpPr>
          <p:cNvPr id="3" name="Tijdelijke aanduiding voor inhoud 2"/>
          <p:cNvSpPr>
            <a:spLocks noGrp="1"/>
          </p:cNvSpPr>
          <p:nvPr>
            <p:ph idx="1"/>
          </p:nvPr>
        </p:nvSpPr>
        <p:spPr/>
        <p:txBody>
          <a:bodyPr>
            <a:normAutofit fontScale="92500" lnSpcReduction="10000"/>
          </a:bodyPr>
          <a:lstStyle/>
          <a:p>
            <a:r>
              <a:rPr lang="nl-BE" b="1" dirty="0" smtClean="0">
                <a:solidFill>
                  <a:srgbClr val="FFFF00"/>
                </a:solidFill>
              </a:rPr>
              <a:t>Hot issue </a:t>
            </a:r>
          </a:p>
          <a:p>
            <a:r>
              <a:rPr lang="nl-BE" dirty="0" err="1" smtClean="0"/>
              <a:t>Pathology</a:t>
            </a:r>
            <a:r>
              <a:rPr lang="nl-BE" dirty="0" smtClean="0"/>
              <a:t> and diagnosis of uterine </a:t>
            </a:r>
            <a:r>
              <a:rPr lang="nl-BE" dirty="0" err="1" smtClean="0"/>
              <a:t>smooth</a:t>
            </a:r>
            <a:r>
              <a:rPr lang="nl-BE" dirty="0" smtClean="0"/>
              <a:t> </a:t>
            </a:r>
            <a:r>
              <a:rPr lang="nl-BE" dirty="0" err="1" smtClean="0"/>
              <a:t>muscle</a:t>
            </a:r>
            <a:r>
              <a:rPr lang="nl-BE" dirty="0" smtClean="0"/>
              <a:t> </a:t>
            </a:r>
            <a:r>
              <a:rPr lang="nl-BE" dirty="0" err="1" smtClean="0"/>
              <a:t>cell</a:t>
            </a:r>
            <a:r>
              <a:rPr lang="nl-BE" dirty="0" smtClean="0"/>
              <a:t> tumors</a:t>
            </a:r>
          </a:p>
          <a:p>
            <a:r>
              <a:rPr lang="nl-BE" dirty="0" err="1" smtClean="0"/>
              <a:t>Morcellation</a:t>
            </a:r>
            <a:r>
              <a:rPr lang="nl-BE" dirty="0" smtClean="0"/>
              <a:t> of leiomyomas</a:t>
            </a:r>
          </a:p>
          <a:p>
            <a:r>
              <a:rPr lang="nl-BE" dirty="0" err="1" smtClean="0"/>
              <a:t>Morcellation</a:t>
            </a:r>
            <a:r>
              <a:rPr lang="nl-BE" dirty="0" smtClean="0"/>
              <a:t> of </a:t>
            </a:r>
            <a:r>
              <a:rPr lang="nl-BE" dirty="0" err="1" smtClean="0"/>
              <a:t>sarcomas</a:t>
            </a:r>
            <a:endParaRPr lang="nl-BE" dirty="0" smtClean="0"/>
          </a:p>
          <a:p>
            <a:pPr lvl="1"/>
            <a:r>
              <a:rPr lang="nl-BE" dirty="0" err="1" smtClean="0"/>
              <a:t>Risks</a:t>
            </a:r>
            <a:r>
              <a:rPr lang="nl-BE" dirty="0" smtClean="0"/>
              <a:t> of </a:t>
            </a:r>
            <a:r>
              <a:rPr lang="nl-BE" dirty="0" err="1" smtClean="0"/>
              <a:t>morcellation</a:t>
            </a:r>
            <a:endParaRPr lang="nl-BE" dirty="0" smtClean="0"/>
          </a:p>
          <a:p>
            <a:pPr lvl="1"/>
            <a:r>
              <a:rPr lang="nl-BE" dirty="0" err="1" smtClean="0"/>
              <a:t>Prevention</a:t>
            </a:r>
            <a:r>
              <a:rPr lang="nl-BE" dirty="0" smtClean="0"/>
              <a:t> of sarcoma </a:t>
            </a:r>
            <a:r>
              <a:rPr lang="nl-BE" dirty="0" err="1" smtClean="0"/>
              <a:t>morcellation</a:t>
            </a:r>
            <a:endParaRPr lang="nl-BE" dirty="0" smtClean="0"/>
          </a:p>
          <a:p>
            <a:pPr lvl="1"/>
            <a:r>
              <a:rPr lang="nl-BE" dirty="0" smtClean="0"/>
              <a:t>Treatment </a:t>
            </a:r>
            <a:r>
              <a:rPr lang="nl-BE" dirty="0" err="1" smtClean="0"/>
              <a:t>after</a:t>
            </a:r>
            <a:r>
              <a:rPr lang="nl-BE" dirty="0" smtClean="0"/>
              <a:t> </a:t>
            </a:r>
            <a:r>
              <a:rPr lang="nl-BE" dirty="0" err="1" smtClean="0"/>
              <a:t>sarcoma</a:t>
            </a:r>
            <a:r>
              <a:rPr lang="nl-BE" dirty="0" smtClean="0"/>
              <a:t> </a:t>
            </a:r>
            <a:r>
              <a:rPr lang="nl-BE" dirty="0" err="1" smtClean="0"/>
              <a:t>morcellation</a:t>
            </a:r>
            <a:endParaRPr lang="nl-BE" dirty="0" smtClean="0"/>
          </a:p>
          <a:p>
            <a:r>
              <a:rPr lang="nl-BE" dirty="0" smtClean="0"/>
              <a:t>Take-home message</a:t>
            </a:r>
            <a:endParaRPr lang="nl-BE" dirty="0"/>
          </a:p>
        </p:txBody>
      </p:sp>
    </p:spTree>
    <p:extLst>
      <p:ext uri="{BB962C8B-B14F-4D97-AF65-F5344CB8AC3E}">
        <p14:creationId xmlns:p14="http://schemas.microsoft.com/office/powerpoint/2010/main" val="37827716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00" y="341784"/>
            <a:ext cx="8686800" cy="1143000"/>
          </a:xfrm>
        </p:spPr>
        <p:txBody>
          <a:bodyPr>
            <a:normAutofit/>
          </a:bodyPr>
          <a:lstStyle/>
          <a:p>
            <a:r>
              <a:rPr lang="nl-BE" dirty="0" smtClean="0"/>
              <a:t>Strategy After Sarcoma Morcellation:</a:t>
            </a:r>
            <a:br>
              <a:rPr lang="nl-BE" dirty="0" smtClean="0"/>
            </a:br>
            <a:r>
              <a:rPr lang="nl-BE" dirty="0" smtClean="0"/>
              <a:t>Anecdotal Data Only!</a:t>
            </a:r>
            <a:endParaRPr lang="nl-BE" dirty="0"/>
          </a:p>
        </p:txBody>
      </p:sp>
      <p:sp>
        <p:nvSpPr>
          <p:cNvPr id="3" name="Content Placeholder 2"/>
          <p:cNvSpPr>
            <a:spLocks noGrp="1"/>
          </p:cNvSpPr>
          <p:nvPr>
            <p:ph idx="1"/>
          </p:nvPr>
        </p:nvSpPr>
        <p:spPr>
          <a:xfrm>
            <a:off x="323528" y="1927373"/>
            <a:ext cx="8507288" cy="4525963"/>
          </a:xfrm>
        </p:spPr>
        <p:txBody>
          <a:bodyPr/>
          <a:lstStyle/>
          <a:p>
            <a:r>
              <a:rPr lang="nl-BE" dirty="0" err="1" smtClean="0"/>
              <a:t>Staging</a:t>
            </a:r>
            <a:r>
              <a:rPr lang="nl-BE" dirty="0" smtClean="0"/>
              <a:t> </a:t>
            </a:r>
            <a:r>
              <a:rPr lang="nl-BE" dirty="0" err="1" smtClean="0"/>
              <a:t>laparoscopy</a:t>
            </a:r>
            <a:r>
              <a:rPr lang="nl-BE" dirty="0" smtClean="0"/>
              <a:t>: </a:t>
            </a:r>
            <a:r>
              <a:rPr lang="nl-BE" dirty="0" err="1" smtClean="0"/>
              <a:t>merely</a:t>
            </a:r>
            <a:r>
              <a:rPr lang="nl-BE" dirty="0" smtClean="0"/>
              <a:t> </a:t>
            </a:r>
            <a:r>
              <a:rPr lang="nl-BE" dirty="0" err="1" smtClean="0"/>
              <a:t>prognostic</a:t>
            </a:r>
            <a:endParaRPr lang="nl-BE" dirty="0" smtClean="0"/>
          </a:p>
          <a:p>
            <a:r>
              <a:rPr lang="nl-BE" dirty="0" err="1" smtClean="0"/>
              <a:t>Adjuvant</a:t>
            </a:r>
            <a:r>
              <a:rPr lang="nl-BE" dirty="0" smtClean="0"/>
              <a:t> treatment:</a:t>
            </a:r>
          </a:p>
          <a:p>
            <a:pPr lvl="1"/>
            <a:r>
              <a:rPr lang="nl-BE" dirty="0" smtClean="0"/>
              <a:t>ESS (? Idem for </a:t>
            </a:r>
            <a:r>
              <a:rPr lang="nl-BE" dirty="0" err="1" smtClean="0"/>
              <a:t>adenosarcoma</a:t>
            </a:r>
            <a:r>
              <a:rPr lang="nl-BE" dirty="0" smtClean="0"/>
              <a:t>, STUMP?)</a:t>
            </a:r>
          </a:p>
          <a:p>
            <a:pPr lvl="2"/>
            <a:r>
              <a:rPr lang="nl-BE" dirty="0" err="1" smtClean="0"/>
              <a:t>Castration</a:t>
            </a:r>
            <a:r>
              <a:rPr lang="nl-BE" dirty="0" smtClean="0"/>
              <a:t> in </a:t>
            </a:r>
            <a:r>
              <a:rPr lang="nl-BE" dirty="0" err="1" smtClean="0"/>
              <a:t>premenopausal</a:t>
            </a:r>
            <a:r>
              <a:rPr lang="nl-BE" dirty="0" smtClean="0"/>
              <a:t> </a:t>
            </a:r>
            <a:r>
              <a:rPr lang="nl-BE" dirty="0" err="1" smtClean="0"/>
              <a:t>women</a:t>
            </a:r>
            <a:endParaRPr lang="nl-BE" dirty="0" smtClean="0"/>
          </a:p>
          <a:p>
            <a:pPr lvl="2"/>
            <a:r>
              <a:rPr lang="nl-BE" dirty="0" err="1" smtClean="0"/>
              <a:t>Progestins</a:t>
            </a:r>
            <a:r>
              <a:rPr lang="nl-BE" dirty="0" smtClean="0"/>
              <a:t> in </a:t>
            </a:r>
            <a:r>
              <a:rPr lang="nl-BE" dirty="0" err="1" smtClean="0"/>
              <a:t>all</a:t>
            </a:r>
            <a:r>
              <a:rPr lang="nl-BE" dirty="0" smtClean="0"/>
              <a:t> </a:t>
            </a:r>
            <a:r>
              <a:rPr lang="nl-BE" dirty="0" err="1" smtClean="0"/>
              <a:t>ages</a:t>
            </a:r>
            <a:endParaRPr lang="nl-BE" dirty="0" smtClean="0"/>
          </a:p>
          <a:p>
            <a:pPr lvl="1"/>
            <a:r>
              <a:rPr lang="nl-BE" dirty="0" smtClean="0"/>
              <a:t>LMS</a:t>
            </a:r>
          </a:p>
          <a:p>
            <a:pPr lvl="2"/>
            <a:r>
              <a:rPr lang="nl-BE" dirty="0" smtClean="0"/>
              <a:t>No benefit of </a:t>
            </a:r>
            <a:r>
              <a:rPr lang="nl-BE" dirty="0" err="1" smtClean="0"/>
              <a:t>adjuvant</a:t>
            </a:r>
            <a:r>
              <a:rPr lang="nl-BE" dirty="0" smtClean="0"/>
              <a:t> chemo and/or </a:t>
            </a:r>
            <a:r>
              <a:rPr lang="nl-BE" dirty="0" err="1" smtClean="0"/>
              <a:t>radiotherapy</a:t>
            </a:r>
            <a:endParaRPr lang="nl-BE" dirty="0" smtClean="0"/>
          </a:p>
        </p:txBody>
      </p:sp>
    </p:spTree>
    <p:extLst>
      <p:ext uri="{BB962C8B-B14F-4D97-AF65-F5344CB8AC3E}">
        <p14:creationId xmlns:p14="http://schemas.microsoft.com/office/powerpoint/2010/main" val="28937778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3900" y="341784"/>
            <a:ext cx="8686800" cy="1143000"/>
          </a:xfrm>
        </p:spPr>
        <p:txBody>
          <a:bodyPr>
            <a:normAutofit/>
          </a:bodyPr>
          <a:lstStyle/>
          <a:p>
            <a:r>
              <a:rPr lang="en-US" dirty="0" smtClean="0"/>
              <a:t>Barbara Goff, President of SGO</a:t>
            </a:r>
            <a:br>
              <a:rPr lang="en-US" dirty="0" smtClean="0"/>
            </a:br>
            <a:endParaRPr lang="nl-BE" sz="1300" dirty="0"/>
          </a:p>
        </p:txBody>
      </p:sp>
      <p:sp>
        <p:nvSpPr>
          <p:cNvPr id="3" name="Tijdelijke aanduiding voor inhoud 2"/>
          <p:cNvSpPr>
            <a:spLocks noGrp="1"/>
          </p:cNvSpPr>
          <p:nvPr>
            <p:ph idx="1"/>
          </p:nvPr>
        </p:nvSpPr>
        <p:spPr/>
        <p:txBody>
          <a:bodyPr>
            <a:normAutofit fontScale="92500" lnSpcReduction="10000"/>
          </a:bodyPr>
          <a:lstStyle/>
          <a:p>
            <a:pPr>
              <a:buNone/>
            </a:pPr>
            <a:r>
              <a:rPr lang="en-US" dirty="0" smtClean="0"/>
              <a:t>In the vast majority of cases, hysterectomy is done because of the presence of benign uterine fibroids. </a:t>
            </a:r>
            <a:r>
              <a:rPr lang="nl-BE" dirty="0" smtClean="0"/>
              <a:t>In these </a:t>
            </a:r>
            <a:r>
              <a:rPr lang="nl-BE" dirty="0" err="1" smtClean="0"/>
              <a:t>circumstances</a:t>
            </a:r>
            <a:r>
              <a:rPr lang="nl-BE" dirty="0" smtClean="0"/>
              <a:t>, </a:t>
            </a:r>
            <a:r>
              <a:rPr lang="nl-BE" dirty="0" err="1" smtClean="0"/>
              <a:t>intracorporeal</a:t>
            </a:r>
            <a:r>
              <a:rPr lang="nl-BE" dirty="0" smtClean="0"/>
              <a:t> </a:t>
            </a:r>
            <a:r>
              <a:rPr lang="nl-BE" dirty="0" err="1" smtClean="0"/>
              <a:t>morcellation</a:t>
            </a:r>
            <a:r>
              <a:rPr lang="nl-BE" dirty="0" smtClean="0"/>
              <a:t> has </a:t>
            </a:r>
            <a:r>
              <a:rPr lang="nl-BE" dirty="0" err="1" smtClean="0"/>
              <a:t>benefited</a:t>
            </a:r>
            <a:r>
              <a:rPr lang="nl-BE" dirty="0" smtClean="0"/>
              <a:t> </a:t>
            </a:r>
            <a:r>
              <a:rPr lang="en-US" dirty="0" smtClean="0"/>
              <a:t>hundreds of thousands of women. It is especially beneficial for obese women. </a:t>
            </a:r>
          </a:p>
          <a:p>
            <a:pPr>
              <a:buNone/>
            </a:pPr>
            <a:endParaRPr lang="en-US" dirty="0" smtClean="0"/>
          </a:p>
          <a:p>
            <a:pPr>
              <a:buNone/>
            </a:pPr>
            <a:r>
              <a:rPr lang="en-US" dirty="0" smtClean="0"/>
              <a:t>It would be a disservice to deny these women this option.</a:t>
            </a:r>
          </a:p>
          <a:p>
            <a:endParaRPr lang="nl-BE" dirty="0"/>
          </a:p>
        </p:txBody>
      </p:sp>
      <p:sp>
        <p:nvSpPr>
          <p:cNvPr id="4" name="TextBox 3"/>
          <p:cNvSpPr txBox="1"/>
          <p:nvPr/>
        </p:nvSpPr>
        <p:spPr>
          <a:xfrm>
            <a:off x="354592" y="6470752"/>
            <a:ext cx="8064896" cy="461665"/>
          </a:xfrm>
          <a:prstGeom prst="rect">
            <a:avLst/>
          </a:prstGeom>
          <a:noFill/>
        </p:spPr>
        <p:txBody>
          <a:bodyPr wrap="square" rtlCol="0">
            <a:spAutoFit/>
          </a:bodyPr>
          <a:lstStyle/>
          <a:p>
            <a:r>
              <a:rPr lang="nl-BE" sz="1200" b="1" dirty="0" smtClean="0">
                <a:solidFill>
                  <a:schemeClr val="bg1"/>
                </a:solidFill>
                <a:latin typeface="Arial" panose="020B0604020202020204" pitchFamily="34" charset="0"/>
                <a:cs typeface="Arial" panose="020B0604020202020204" pitchFamily="34" charset="0"/>
              </a:rPr>
              <a:t>Goff B, </a:t>
            </a:r>
            <a:r>
              <a:rPr lang="nl-BE" sz="1200" b="1" dirty="0">
                <a:solidFill>
                  <a:schemeClr val="bg1"/>
                </a:solidFill>
                <a:latin typeface="Arial" panose="020B0604020202020204" pitchFamily="34" charset="0"/>
                <a:cs typeface="Arial" panose="020B0604020202020204" pitchFamily="34" charset="0"/>
              </a:rPr>
              <a:t>et </a:t>
            </a:r>
            <a:r>
              <a:rPr lang="nl-BE" sz="1200" b="1" dirty="0" smtClean="0">
                <a:solidFill>
                  <a:schemeClr val="bg1"/>
                </a:solidFill>
                <a:latin typeface="Arial" panose="020B0604020202020204" pitchFamily="34" charset="0"/>
                <a:cs typeface="Arial" panose="020B0604020202020204" pitchFamily="34" charset="0"/>
              </a:rPr>
              <a:t>al. Lancet </a:t>
            </a:r>
            <a:r>
              <a:rPr lang="nl-BE" sz="1200" b="1" i="1" dirty="0" smtClean="0">
                <a:solidFill>
                  <a:schemeClr val="bg1"/>
                </a:solidFill>
                <a:latin typeface="Arial" panose="020B0604020202020204" pitchFamily="34" charset="0"/>
                <a:cs typeface="Arial" panose="020B0604020202020204" pitchFamily="34" charset="0"/>
              </a:rPr>
              <a:t>Oncol.</a:t>
            </a:r>
            <a:r>
              <a:rPr lang="en-US" sz="1200" b="1" dirty="0" smtClean="0">
                <a:solidFill>
                  <a:schemeClr val="bg1"/>
                </a:solidFill>
                <a:latin typeface="Arial" panose="020B0604020202020204" pitchFamily="34" charset="0"/>
                <a:cs typeface="Arial" panose="020B0604020202020204" pitchFamily="34" charset="0"/>
              </a:rPr>
              <a:t> 2041;15(4):e148.</a:t>
            </a:r>
            <a:endParaRPr lang="nl-BE" sz="1200" b="1" dirty="0">
              <a:solidFill>
                <a:schemeClr val="bg1"/>
              </a:solidFill>
              <a:latin typeface="Arial" panose="020B0604020202020204" pitchFamily="34" charset="0"/>
              <a:cs typeface="Arial" panose="020B0604020202020204" pitchFamily="34" charset="0"/>
            </a:endParaRPr>
          </a:p>
          <a:p>
            <a:endParaRPr lang="en-US" sz="12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77549" y="265113"/>
            <a:ext cx="8229600" cy="1143000"/>
          </a:xfrm>
        </p:spPr>
        <p:txBody>
          <a:bodyPr>
            <a:normAutofit/>
          </a:bodyPr>
          <a:lstStyle/>
          <a:p>
            <a:r>
              <a:rPr lang="nl-BE" b="1" dirty="0" smtClean="0"/>
              <a:t>April 2014: </a:t>
            </a:r>
            <a:r>
              <a:rPr lang="en-US" b="1" dirty="0" smtClean="0"/>
              <a:t>FDA News Release </a:t>
            </a:r>
            <a:endParaRPr lang="nl-BE" b="1" dirty="0"/>
          </a:p>
        </p:txBody>
      </p:sp>
      <p:sp>
        <p:nvSpPr>
          <p:cNvPr id="6" name="Tijdelijke aanduiding voor inhoud 5"/>
          <p:cNvSpPr>
            <a:spLocks noGrp="1"/>
          </p:cNvSpPr>
          <p:nvPr>
            <p:ph idx="1"/>
          </p:nvPr>
        </p:nvSpPr>
        <p:spPr/>
        <p:txBody>
          <a:bodyPr>
            <a:normAutofit fontScale="92500" lnSpcReduction="10000"/>
          </a:bodyPr>
          <a:lstStyle/>
          <a:p>
            <a:r>
              <a:rPr lang="en-US" dirty="0" smtClean="0"/>
              <a:t>The FDA concludes that the risk of </a:t>
            </a:r>
            <a:r>
              <a:rPr lang="en-US" dirty="0" err="1" smtClean="0"/>
              <a:t>morcellating</a:t>
            </a:r>
            <a:r>
              <a:rPr lang="en-US" dirty="0" smtClean="0"/>
              <a:t> an unsuspected uterine sarcoma is 1 in 352 and the risk of </a:t>
            </a:r>
            <a:r>
              <a:rPr lang="en-US" dirty="0" err="1" smtClean="0"/>
              <a:t>morcellating</a:t>
            </a:r>
            <a:r>
              <a:rPr lang="en-US" dirty="0" smtClean="0"/>
              <a:t> an unsuspected uterine </a:t>
            </a:r>
            <a:r>
              <a:rPr lang="en-US" dirty="0" err="1" smtClean="0"/>
              <a:t>leiomyosarcoma</a:t>
            </a:r>
            <a:r>
              <a:rPr lang="en-US" dirty="0" smtClean="0"/>
              <a:t> is 1 in 498. </a:t>
            </a:r>
          </a:p>
          <a:p>
            <a:r>
              <a:rPr lang="en-US" dirty="0" smtClean="0"/>
              <a:t>The agency recommends that laparoscopic power </a:t>
            </a:r>
            <a:r>
              <a:rPr lang="en-US" dirty="0" err="1" smtClean="0"/>
              <a:t>morcellators</a:t>
            </a:r>
            <a:r>
              <a:rPr lang="en-US" dirty="0" smtClean="0"/>
              <a:t> no longer be used for hysterectomy or </a:t>
            </a:r>
            <a:r>
              <a:rPr lang="en-US" dirty="0" err="1" smtClean="0"/>
              <a:t>myomectomy</a:t>
            </a:r>
            <a:r>
              <a:rPr lang="en-US" dirty="0" smtClean="0"/>
              <a:t> in most women with uterine fibroids.</a:t>
            </a:r>
          </a:p>
          <a:p>
            <a:endParaRPr lang="nl-BE"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288286"/>
            <a:ext cx="9144000" cy="1143000"/>
          </a:xfrm>
        </p:spPr>
        <p:txBody>
          <a:bodyPr>
            <a:normAutofit fontScale="90000"/>
          </a:bodyPr>
          <a:lstStyle/>
          <a:p>
            <a:r>
              <a:rPr lang="nl-BE" sz="4000" dirty="0" smtClean="0"/>
              <a:t>Patient Triage</a:t>
            </a:r>
            <a:br>
              <a:rPr lang="nl-BE" sz="4000" dirty="0" smtClean="0"/>
            </a:br>
            <a:r>
              <a:rPr lang="nl-BE" sz="3600" dirty="0" smtClean="0"/>
              <a:t>UZ Leuven Recommendations on Morcellation</a:t>
            </a:r>
            <a:endParaRPr lang="nl-BE" sz="3600" dirty="0"/>
          </a:p>
        </p:txBody>
      </p:sp>
      <p:sp>
        <p:nvSpPr>
          <p:cNvPr id="3" name="Tijdelijke aanduiding voor inhoud 2"/>
          <p:cNvSpPr>
            <a:spLocks noGrp="1"/>
          </p:cNvSpPr>
          <p:nvPr>
            <p:ph sz="half" idx="1"/>
          </p:nvPr>
        </p:nvSpPr>
        <p:spPr/>
        <p:txBody>
          <a:bodyPr>
            <a:normAutofit fontScale="85000" lnSpcReduction="10000"/>
          </a:bodyPr>
          <a:lstStyle/>
          <a:p>
            <a:pPr algn="ctr">
              <a:buNone/>
            </a:pPr>
            <a:r>
              <a:rPr lang="nl-BE" sz="3900" b="1" dirty="0" smtClean="0"/>
              <a:t>Discourage</a:t>
            </a:r>
            <a:r>
              <a:rPr lang="nl-BE" dirty="0" smtClean="0"/>
              <a:t> </a:t>
            </a:r>
          </a:p>
          <a:p>
            <a:r>
              <a:rPr lang="nl-BE" dirty="0" err="1" smtClean="0"/>
              <a:t>Oval</a:t>
            </a:r>
            <a:r>
              <a:rPr lang="nl-BE" dirty="0" smtClean="0"/>
              <a:t>, </a:t>
            </a:r>
            <a:r>
              <a:rPr lang="nl-BE" dirty="0" err="1" smtClean="0"/>
              <a:t>solitary</a:t>
            </a:r>
            <a:r>
              <a:rPr lang="nl-BE" dirty="0" smtClean="0"/>
              <a:t> </a:t>
            </a:r>
            <a:r>
              <a:rPr lang="nl-BE" dirty="0" err="1" smtClean="0"/>
              <a:t>lesions</a:t>
            </a:r>
            <a:endParaRPr lang="nl-BE" dirty="0" smtClean="0"/>
          </a:p>
          <a:p>
            <a:r>
              <a:rPr lang="nl-BE" dirty="0" smtClean="0"/>
              <a:t>Central </a:t>
            </a:r>
            <a:r>
              <a:rPr lang="nl-BE" dirty="0" err="1" smtClean="0"/>
              <a:t>necrosis</a:t>
            </a:r>
            <a:endParaRPr lang="nl-BE" dirty="0" smtClean="0"/>
          </a:p>
          <a:p>
            <a:r>
              <a:rPr lang="nl-BE" dirty="0" err="1" smtClean="0"/>
              <a:t>Fast</a:t>
            </a:r>
            <a:r>
              <a:rPr lang="nl-BE" dirty="0" smtClean="0"/>
              <a:t> </a:t>
            </a:r>
            <a:r>
              <a:rPr lang="nl-BE" dirty="0" err="1" smtClean="0"/>
              <a:t>growth</a:t>
            </a:r>
            <a:r>
              <a:rPr lang="nl-BE" dirty="0" smtClean="0"/>
              <a:t> (3 </a:t>
            </a:r>
            <a:r>
              <a:rPr lang="nl-BE" dirty="0" err="1" smtClean="0"/>
              <a:t>months</a:t>
            </a:r>
            <a:r>
              <a:rPr lang="nl-BE" dirty="0" smtClean="0"/>
              <a:t>)</a:t>
            </a:r>
          </a:p>
          <a:p>
            <a:r>
              <a:rPr lang="nl-BE" dirty="0" err="1" smtClean="0"/>
              <a:t>Irregular</a:t>
            </a:r>
            <a:r>
              <a:rPr lang="nl-BE" dirty="0" smtClean="0"/>
              <a:t> </a:t>
            </a:r>
            <a:r>
              <a:rPr lang="nl-BE" dirty="0" err="1" smtClean="0"/>
              <a:t>lining</a:t>
            </a:r>
            <a:endParaRPr lang="nl-BE" dirty="0" smtClean="0"/>
          </a:p>
          <a:p>
            <a:r>
              <a:rPr lang="nl-BE" dirty="0" smtClean="0"/>
              <a:t>High </a:t>
            </a:r>
            <a:r>
              <a:rPr lang="nl-BE" dirty="0" err="1" smtClean="0"/>
              <a:t>blood</a:t>
            </a:r>
            <a:r>
              <a:rPr lang="nl-BE" dirty="0" smtClean="0"/>
              <a:t> </a:t>
            </a:r>
            <a:r>
              <a:rPr lang="nl-BE" dirty="0" err="1" smtClean="0"/>
              <a:t>flow</a:t>
            </a:r>
            <a:endParaRPr lang="nl-BE" dirty="0" smtClean="0"/>
          </a:p>
          <a:p>
            <a:r>
              <a:rPr lang="nl-BE" dirty="0" err="1" smtClean="0"/>
              <a:t>Atypical</a:t>
            </a:r>
            <a:r>
              <a:rPr lang="nl-BE" dirty="0" smtClean="0"/>
              <a:t> </a:t>
            </a:r>
            <a:r>
              <a:rPr lang="nl-BE" dirty="0" err="1" smtClean="0"/>
              <a:t>growth</a:t>
            </a:r>
            <a:endParaRPr lang="nl-BE" dirty="0" smtClean="0"/>
          </a:p>
          <a:p>
            <a:pPr lvl="1"/>
            <a:r>
              <a:rPr lang="nl-BE" dirty="0" err="1" smtClean="0"/>
              <a:t>Postmenopausal</a:t>
            </a:r>
            <a:endParaRPr lang="nl-BE" dirty="0" smtClean="0"/>
          </a:p>
          <a:p>
            <a:pPr lvl="1"/>
            <a:r>
              <a:rPr lang="nl-BE" dirty="0" smtClean="0"/>
              <a:t>Post </a:t>
            </a:r>
            <a:r>
              <a:rPr lang="nl-BE" dirty="0" err="1" smtClean="0"/>
              <a:t>embolisation</a:t>
            </a:r>
            <a:endParaRPr lang="nl-BE" dirty="0" smtClean="0"/>
          </a:p>
          <a:p>
            <a:pPr lvl="1"/>
            <a:r>
              <a:rPr lang="nl-BE" dirty="0" err="1" smtClean="0"/>
              <a:t>GnRH</a:t>
            </a:r>
            <a:r>
              <a:rPr lang="nl-BE" dirty="0" smtClean="0"/>
              <a:t> </a:t>
            </a:r>
            <a:r>
              <a:rPr lang="nl-BE" dirty="0" err="1" smtClean="0"/>
              <a:t>analogues</a:t>
            </a:r>
            <a:endParaRPr lang="nl-BE" dirty="0" smtClean="0"/>
          </a:p>
          <a:p>
            <a:r>
              <a:rPr lang="nl-BE" dirty="0" smtClean="0"/>
              <a:t>Ovarian </a:t>
            </a:r>
            <a:r>
              <a:rPr lang="nl-BE" dirty="0" smtClean="0"/>
              <a:t>fibroma</a:t>
            </a:r>
            <a:endParaRPr lang="nl-BE" dirty="0"/>
          </a:p>
        </p:txBody>
      </p:sp>
      <p:sp>
        <p:nvSpPr>
          <p:cNvPr id="4" name="Tijdelijke aanduiding voor inhoud 3"/>
          <p:cNvSpPr>
            <a:spLocks noGrp="1"/>
          </p:cNvSpPr>
          <p:nvPr>
            <p:ph sz="half" idx="2"/>
          </p:nvPr>
        </p:nvSpPr>
        <p:spPr/>
        <p:txBody>
          <a:bodyPr>
            <a:normAutofit fontScale="85000" lnSpcReduction="10000"/>
          </a:bodyPr>
          <a:lstStyle/>
          <a:p>
            <a:pPr algn="ctr">
              <a:buNone/>
            </a:pPr>
            <a:r>
              <a:rPr lang="nl-BE" sz="3900" b="1" dirty="0" smtClean="0"/>
              <a:t>In </a:t>
            </a:r>
            <a:r>
              <a:rPr lang="nl-BE" sz="3900" b="1" dirty="0" err="1" smtClean="0"/>
              <a:t>favor</a:t>
            </a:r>
            <a:endParaRPr lang="nl-BE" sz="3900" b="1" dirty="0" smtClean="0"/>
          </a:p>
          <a:p>
            <a:r>
              <a:rPr lang="nl-BE" dirty="0" err="1" smtClean="0"/>
              <a:t>Round</a:t>
            </a:r>
            <a:r>
              <a:rPr lang="nl-BE" dirty="0" smtClean="0"/>
              <a:t> </a:t>
            </a:r>
            <a:r>
              <a:rPr lang="nl-BE" dirty="0" err="1" smtClean="0"/>
              <a:t>lesion</a:t>
            </a:r>
            <a:endParaRPr lang="nl-BE" dirty="0" smtClean="0"/>
          </a:p>
          <a:p>
            <a:r>
              <a:rPr lang="nl-BE" dirty="0" err="1" smtClean="0"/>
              <a:t>Many</a:t>
            </a:r>
            <a:r>
              <a:rPr lang="nl-BE" dirty="0" smtClean="0"/>
              <a:t> </a:t>
            </a:r>
            <a:r>
              <a:rPr lang="nl-BE" dirty="0" err="1" smtClean="0"/>
              <a:t>small</a:t>
            </a:r>
            <a:r>
              <a:rPr lang="nl-BE" dirty="0" smtClean="0"/>
              <a:t> </a:t>
            </a:r>
            <a:r>
              <a:rPr lang="nl-BE" dirty="0" err="1" smtClean="0"/>
              <a:t>lesions</a:t>
            </a:r>
            <a:endParaRPr lang="nl-BE" dirty="0" smtClean="0"/>
          </a:p>
          <a:p>
            <a:r>
              <a:rPr lang="nl-BE" dirty="0" err="1" smtClean="0"/>
              <a:t>Regular</a:t>
            </a:r>
            <a:r>
              <a:rPr lang="nl-BE" dirty="0" smtClean="0"/>
              <a:t> </a:t>
            </a:r>
            <a:r>
              <a:rPr lang="nl-BE" dirty="0" err="1" smtClean="0"/>
              <a:t>lining</a:t>
            </a:r>
            <a:endParaRPr lang="nl-BE" dirty="0" smtClean="0"/>
          </a:p>
          <a:p>
            <a:r>
              <a:rPr lang="nl-BE" dirty="0" smtClean="0"/>
              <a:t>Low </a:t>
            </a:r>
            <a:r>
              <a:rPr lang="nl-BE" dirty="0" err="1" smtClean="0"/>
              <a:t>blood</a:t>
            </a:r>
            <a:r>
              <a:rPr lang="nl-BE" dirty="0" smtClean="0"/>
              <a:t> </a:t>
            </a:r>
            <a:r>
              <a:rPr lang="nl-BE" dirty="0" err="1" smtClean="0"/>
              <a:t>flow</a:t>
            </a:r>
            <a:endParaRPr lang="nl-BE" dirty="0" smtClean="0"/>
          </a:p>
          <a:p>
            <a:r>
              <a:rPr lang="nl-BE" dirty="0" err="1" smtClean="0"/>
              <a:t>Calcifications</a:t>
            </a:r>
            <a:endParaRPr lang="nl-BE" dirty="0" smtClean="0"/>
          </a:p>
          <a:p>
            <a:pPr>
              <a:buNone/>
            </a:pPr>
            <a:endParaRPr lang="nl-BE" dirty="0" smtClean="0"/>
          </a:p>
        </p:txBody>
      </p:sp>
    </p:spTree>
    <p:extLst>
      <p:ext uri="{BB962C8B-B14F-4D97-AF65-F5344CB8AC3E}">
        <p14:creationId xmlns:p14="http://schemas.microsoft.com/office/powerpoint/2010/main" val="2800868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dirty="0" smtClean="0"/>
              <a:t>Morcellation in Laparoscopic Bag?</a:t>
            </a:r>
            <a:endParaRPr lang="nl-BE" dirty="0"/>
          </a:p>
        </p:txBody>
      </p:sp>
      <p:sp>
        <p:nvSpPr>
          <p:cNvPr id="3" name="Tijdelijke aanduiding voor inhoud 2"/>
          <p:cNvSpPr>
            <a:spLocks noGrp="1"/>
          </p:cNvSpPr>
          <p:nvPr>
            <p:ph idx="1"/>
          </p:nvPr>
        </p:nvSpPr>
        <p:spPr/>
        <p:txBody>
          <a:bodyPr/>
          <a:lstStyle/>
          <a:p>
            <a:r>
              <a:rPr lang="nl-BE" dirty="0" err="1" smtClean="0"/>
              <a:t>Not</a:t>
            </a:r>
            <a:r>
              <a:rPr lang="nl-BE" dirty="0" smtClean="0"/>
              <a:t> for </a:t>
            </a:r>
            <a:r>
              <a:rPr lang="nl-BE" dirty="0" err="1" smtClean="0"/>
              <a:t>myomectomy</a:t>
            </a:r>
            <a:endParaRPr lang="nl-BE" dirty="0" smtClean="0"/>
          </a:p>
          <a:p>
            <a:r>
              <a:rPr lang="nl-BE" dirty="0" smtClean="0"/>
              <a:t>No extensive, prospective, and reliable research data </a:t>
            </a:r>
            <a:r>
              <a:rPr lang="nl-BE" sz="1200" dirty="0" smtClean="0"/>
              <a:t>(Tanos et al. </a:t>
            </a:r>
            <a:r>
              <a:rPr lang="nl-BE" sz="1200" i="1" dirty="0" smtClean="0"/>
              <a:t>Gynecologic Surgery,</a:t>
            </a:r>
            <a:r>
              <a:rPr lang="nl-BE" sz="1200" dirty="0" smtClean="0"/>
              <a:t> in press, 2015)</a:t>
            </a:r>
          </a:p>
          <a:p>
            <a:r>
              <a:rPr lang="nl-BE" dirty="0" smtClean="0"/>
              <a:t>In-bag ‘contained morcellation’ </a:t>
            </a:r>
            <a:r>
              <a:rPr lang="nl-BE" sz="1200" dirty="0" smtClean="0"/>
              <a:t>(Wu SD, et al</a:t>
            </a:r>
            <a:r>
              <a:rPr lang="nl-BE" sz="1200" i="1" dirty="0" smtClean="0"/>
              <a:t>. J Endourol. </a:t>
            </a:r>
            <a:r>
              <a:rPr lang="nl-BE" sz="1200" dirty="0" smtClean="0"/>
              <a:t>2009;23(9):1513-1518.)</a:t>
            </a:r>
          </a:p>
          <a:p>
            <a:pPr lvl="1"/>
            <a:r>
              <a:rPr lang="nl-BE" dirty="0" smtClean="0"/>
              <a:t>Safe in 188 patients with low-grade renal cell cancer (follow-up only 21 months)</a:t>
            </a:r>
          </a:p>
          <a:p>
            <a:pPr lvl="1"/>
            <a:r>
              <a:rPr lang="nl-BE" dirty="0" smtClean="0"/>
              <a:t>1 port-site metastasis</a:t>
            </a:r>
          </a:p>
        </p:txBody>
      </p:sp>
    </p:spTree>
    <p:extLst>
      <p:ext uri="{BB962C8B-B14F-4D97-AF65-F5344CB8AC3E}">
        <p14:creationId xmlns:p14="http://schemas.microsoft.com/office/powerpoint/2010/main" val="8296790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Agenda</a:t>
            </a:r>
            <a:endParaRPr lang="nl-BE" dirty="0"/>
          </a:p>
        </p:txBody>
      </p:sp>
      <p:sp>
        <p:nvSpPr>
          <p:cNvPr id="5" name="Tijdelijke aanduiding voor inhoud 2"/>
          <p:cNvSpPr txBox="1">
            <a:spLocks/>
          </p:cNvSpPr>
          <p:nvPr/>
        </p:nvSpPr>
        <p:spPr>
          <a:xfrm>
            <a:off x="457200" y="1196752"/>
            <a:ext cx="8229600" cy="45259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09828"/>
              </a:buClr>
              <a:buFont typeface="Arial" pitchFamily="34" charset="0"/>
              <a:buChar char="•"/>
              <a:defRPr sz="3200" b="1"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F09828"/>
              </a:buClr>
              <a:buFont typeface="Arial" pitchFamily="34" charset="0"/>
              <a:buChar char="–"/>
              <a:defRPr sz="2800" b="1"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F09828"/>
              </a:buClr>
              <a:buFont typeface="Arial" pitchFamily="34" charset="0"/>
              <a:buChar char="•"/>
              <a:defRPr sz="2400" b="1"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F09828"/>
              </a:buClr>
              <a:buFont typeface="Arial" pitchFamily="34" charset="0"/>
              <a:buChar char="»"/>
              <a:defRPr sz="2000" b="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nl-BE" sz="3000" dirty="0" smtClean="0"/>
              <a:t>Hot issue </a:t>
            </a:r>
          </a:p>
          <a:p>
            <a:pPr>
              <a:spcBef>
                <a:spcPts val="1200"/>
              </a:spcBef>
            </a:pPr>
            <a:r>
              <a:rPr lang="nl-BE" sz="3000" dirty="0" smtClean="0"/>
              <a:t>Pathology and diagnosis of uterine smooth muscle cell tumors</a:t>
            </a:r>
          </a:p>
          <a:p>
            <a:pPr>
              <a:spcBef>
                <a:spcPts val="1200"/>
              </a:spcBef>
            </a:pPr>
            <a:r>
              <a:rPr lang="nl-BE" sz="3000" dirty="0" smtClean="0"/>
              <a:t>Morcellation of leiomyomas</a:t>
            </a:r>
          </a:p>
          <a:p>
            <a:pPr>
              <a:spcBef>
                <a:spcPts val="1200"/>
              </a:spcBef>
            </a:pPr>
            <a:r>
              <a:rPr lang="nl-BE" sz="3000" dirty="0" smtClean="0"/>
              <a:t>Morcellation of sarcomas</a:t>
            </a:r>
          </a:p>
          <a:p>
            <a:pPr lvl="1">
              <a:spcBef>
                <a:spcPts val="1200"/>
              </a:spcBef>
            </a:pPr>
            <a:r>
              <a:rPr lang="nl-BE" dirty="0" smtClean="0"/>
              <a:t>Risks of morcellation</a:t>
            </a:r>
          </a:p>
          <a:p>
            <a:pPr lvl="1">
              <a:spcBef>
                <a:spcPts val="1200"/>
              </a:spcBef>
            </a:pPr>
            <a:r>
              <a:rPr lang="nl-BE" dirty="0" smtClean="0"/>
              <a:t>Prevention of sarcoma morcellation</a:t>
            </a:r>
          </a:p>
          <a:p>
            <a:pPr lvl="1">
              <a:spcBef>
                <a:spcPts val="1200"/>
              </a:spcBef>
            </a:pPr>
            <a:r>
              <a:rPr lang="nl-BE" dirty="0" smtClean="0"/>
              <a:t>Treatment after sarcoma morcellation</a:t>
            </a:r>
          </a:p>
          <a:p>
            <a:pPr>
              <a:spcBef>
                <a:spcPts val="1200"/>
              </a:spcBef>
            </a:pPr>
            <a:r>
              <a:rPr lang="nl-BE" sz="3000" dirty="0" smtClean="0">
                <a:solidFill>
                  <a:srgbClr val="FFFF00"/>
                </a:solidFill>
              </a:rPr>
              <a:t>Take-home message</a:t>
            </a:r>
            <a:endParaRPr lang="nl-BE" sz="3000" dirty="0">
              <a:solidFill>
                <a:srgbClr val="FFFF00"/>
              </a:solidFill>
            </a:endParaRPr>
          </a:p>
        </p:txBody>
      </p:sp>
    </p:spTree>
    <p:extLst>
      <p:ext uri="{BB962C8B-B14F-4D97-AF65-F5344CB8AC3E}">
        <p14:creationId xmlns:p14="http://schemas.microsoft.com/office/powerpoint/2010/main" val="37827716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5680" y="274638"/>
            <a:ext cx="8686800" cy="1143000"/>
          </a:xfrm>
        </p:spPr>
        <p:txBody>
          <a:bodyPr/>
          <a:lstStyle/>
          <a:p>
            <a:r>
              <a:rPr lang="nl-BE" dirty="0" smtClean="0"/>
              <a:t>Take-Home Message</a:t>
            </a:r>
            <a:endParaRPr lang="nl-BE" dirty="0"/>
          </a:p>
        </p:txBody>
      </p:sp>
      <p:sp>
        <p:nvSpPr>
          <p:cNvPr id="3" name="Tijdelijke aanduiding voor inhoud 2"/>
          <p:cNvSpPr>
            <a:spLocks noGrp="1"/>
          </p:cNvSpPr>
          <p:nvPr>
            <p:ph idx="1"/>
          </p:nvPr>
        </p:nvSpPr>
        <p:spPr>
          <a:xfrm>
            <a:off x="457200" y="1556792"/>
            <a:ext cx="8229600" cy="4525963"/>
          </a:xfrm>
        </p:spPr>
        <p:txBody>
          <a:bodyPr>
            <a:normAutofit fontScale="70000" lnSpcReduction="20000"/>
          </a:bodyPr>
          <a:lstStyle/>
          <a:p>
            <a:pPr>
              <a:spcBef>
                <a:spcPts val="1800"/>
              </a:spcBef>
            </a:pPr>
            <a:r>
              <a:rPr lang="en-US" dirty="0" err="1" smtClean="0"/>
              <a:t>Morcellation</a:t>
            </a:r>
            <a:r>
              <a:rPr lang="en-US" dirty="0" smtClean="0"/>
              <a:t> of uterine </a:t>
            </a:r>
            <a:r>
              <a:rPr lang="en-US" dirty="0" err="1" smtClean="0"/>
              <a:t>leiomyomas</a:t>
            </a:r>
            <a:r>
              <a:rPr lang="en-US" dirty="0" smtClean="0"/>
              <a:t> poses risk of spreading undetected cancerous tissue in women with unsuspected cancer</a:t>
            </a:r>
            <a:endParaRPr lang="nl-BE" dirty="0" smtClean="0"/>
          </a:p>
          <a:p>
            <a:pPr>
              <a:spcBef>
                <a:spcPts val="1800"/>
              </a:spcBef>
            </a:pPr>
            <a:r>
              <a:rPr lang="nl-BE" dirty="0" smtClean="0"/>
              <a:t>Risk </a:t>
            </a:r>
            <a:r>
              <a:rPr lang="nl-BE" dirty="0" err="1" smtClean="0"/>
              <a:t>reduction</a:t>
            </a:r>
            <a:r>
              <a:rPr lang="nl-BE" dirty="0" smtClean="0"/>
              <a:t> </a:t>
            </a:r>
            <a:r>
              <a:rPr lang="nl-BE" dirty="0" err="1" smtClean="0"/>
              <a:t>strategies</a:t>
            </a:r>
            <a:r>
              <a:rPr lang="nl-BE" dirty="0" smtClean="0"/>
              <a:t>:</a:t>
            </a:r>
          </a:p>
          <a:p>
            <a:pPr lvl="1">
              <a:spcBef>
                <a:spcPts val="1800"/>
              </a:spcBef>
            </a:pPr>
            <a:r>
              <a:rPr lang="nl-BE" sz="3200" dirty="0" smtClean="0"/>
              <a:t>Abandon </a:t>
            </a:r>
            <a:r>
              <a:rPr lang="nl-BE" sz="3200" dirty="0" err="1" smtClean="0"/>
              <a:t>morcellation</a:t>
            </a:r>
            <a:endParaRPr lang="nl-BE" sz="3200" dirty="0" smtClean="0"/>
          </a:p>
          <a:p>
            <a:pPr lvl="1">
              <a:spcBef>
                <a:spcPts val="1800"/>
              </a:spcBef>
            </a:pPr>
            <a:r>
              <a:rPr lang="nl-BE" sz="3200" dirty="0" err="1" smtClean="0"/>
              <a:t>Patient</a:t>
            </a:r>
            <a:r>
              <a:rPr lang="nl-BE" sz="3200" dirty="0" smtClean="0"/>
              <a:t> </a:t>
            </a:r>
            <a:r>
              <a:rPr lang="nl-BE" sz="3200" dirty="0" err="1" smtClean="0"/>
              <a:t>triage</a:t>
            </a:r>
            <a:endParaRPr lang="nl-BE" sz="3200" dirty="0" smtClean="0"/>
          </a:p>
          <a:p>
            <a:pPr lvl="1">
              <a:spcBef>
                <a:spcPts val="1800"/>
              </a:spcBef>
            </a:pPr>
            <a:r>
              <a:rPr lang="nl-BE" sz="3200" dirty="0" err="1" smtClean="0"/>
              <a:t>Morcellation</a:t>
            </a:r>
            <a:r>
              <a:rPr lang="nl-BE" sz="3200" dirty="0" smtClean="0"/>
              <a:t> in </a:t>
            </a:r>
            <a:r>
              <a:rPr lang="nl-BE" sz="3200" dirty="0" err="1" smtClean="0"/>
              <a:t>laparoscopic</a:t>
            </a:r>
            <a:r>
              <a:rPr lang="nl-BE" sz="3200" dirty="0" smtClean="0"/>
              <a:t> </a:t>
            </a:r>
            <a:r>
              <a:rPr lang="nl-BE" sz="3200" dirty="0" err="1" smtClean="0"/>
              <a:t>bag</a:t>
            </a:r>
            <a:r>
              <a:rPr lang="nl-BE" sz="3200" dirty="0" smtClean="0"/>
              <a:t>?</a:t>
            </a:r>
          </a:p>
          <a:p>
            <a:pPr>
              <a:spcBef>
                <a:spcPts val="1800"/>
              </a:spcBef>
            </a:pPr>
            <a:r>
              <a:rPr lang="nl-BE" dirty="0" smtClean="0"/>
              <a:t>Informed consent</a:t>
            </a:r>
          </a:p>
          <a:p>
            <a:pPr lvl="1">
              <a:spcBef>
                <a:spcPts val="1800"/>
              </a:spcBef>
            </a:pPr>
            <a:r>
              <a:rPr lang="nl-BE" dirty="0" smtClean="0"/>
              <a:t>3-4 higher chance recurrence</a:t>
            </a:r>
          </a:p>
          <a:p>
            <a:pPr lvl="1">
              <a:spcBef>
                <a:spcPts val="1800"/>
              </a:spcBef>
            </a:pPr>
            <a:r>
              <a:rPr lang="nl-BE" dirty="0" smtClean="0"/>
              <a:t>2.5 fold chance to die of disease</a:t>
            </a:r>
          </a:p>
        </p:txBody>
      </p:sp>
    </p:spTree>
    <p:extLst>
      <p:ext uri="{BB962C8B-B14F-4D97-AF65-F5344CB8AC3E}">
        <p14:creationId xmlns:p14="http://schemas.microsoft.com/office/powerpoint/2010/main" val="21917735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596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Hot Topic (I)</a:t>
            </a:r>
            <a:endParaRPr lang="nl-BE" dirty="0"/>
          </a:p>
        </p:txBody>
      </p:sp>
      <p:sp>
        <p:nvSpPr>
          <p:cNvPr id="5" name="Tijdelijke aanduiding voor inhoud 4"/>
          <p:cNvSpPr>
            <a:spLocks noGrp="1"/>
          </p:cNvSpPr>
          <p:nvPr>
            <p:ph sz="half" idx="2"/>
          </p:nvPr>
        </p:nvSpPr>
        <p:spPr/>
        <p:txBody>
          <a:bodyPr>
            <a:normAutofit fontScale="92500" lnSpcReduction="10000"/>
          </a:bodyPr>
          <a:lstStyle/>
          <a:p>
            <a:pPr>
              <a:spcBef>
                <a:spcPts val="1200"/>
              </a:spcBef>
            </a:pPr>
            <a:r>
              <a:rPr lang="en-US" dirty="0" smtClean="0"/>
              <a:t>Amy Reed, MD, an anesthesiologist at Beth Israel Hospital in Boston.</a:t>
            </a:r>
          </a:p>
          <a:p>
            <a:pPr>
              <a:spcBef>
                <a:spcPts val="1200"/>
              </a:spcBef>
            </a:pPr>
            <a:r>
              <a:rPr lang="en-US" i="1" dirty="0" smtClean="0"/>
              <a:t>The Wall Street Journal</a:t>
            </a:r>
            <a:r>
              <a:rPr lang="en-US" dirty="0" smtClean="0"/>
              <a:t>: </a:t>
            </a:r>
            <a:r>
              <a:rPr lang="en-US" dirty="0" err="1" smtClean="0"/>
              <a:t>morcellation</a:t>
            </a:r>
            <a:r>
              <a:rPr lang="en-US" dirty="0" smtClean="0"/>
              <a:t> of LMS may have worsened her prognosis.</a:t>
            </a:r>
          </a:p>
          <a:p>
            <a:pPr>
              <a:spcBef>
                <a:spcPts val="1200"/>
              </a:spcBef>
            </a:pPr>
            <a:r>
              <a:rPr lang="en-US" dirty="0" smtClean="0"/>
              <a:t>Campaign calling for a ban on </a:t>
            </a:r>
            <a:r>
              <a:rPr lang="en-US" dirty="0" err="1" smtClean="0"/>
              <a:t>morcellation</a:t>
            </a:r>
            <a:r>
              <a:rPr lang="en-US" dirty="0" smtClean="0"/>
              <a:t>. </a:t>
            </a:r>
          </a:p>
          <a:p>
            <a:pPr>
              <a:spcBef>
                <a:spcPts val="1200"/>
              </a:spcBef>
            </a:pPr>
            <a:endParaRPr lang="nl-BE" dirty="0"/>
          </a:p>
        </p:txBody>
      </p:sp>
      <p:pic>
        <p:nvPicPr>
          <p:cNvPr id="6" name="Picture 3" descr="cover.jpg"/>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55576" y="1756320"/>
            <a:ext cx="3088367" cy="4120952"/>
          </a:xfrm>
          <a:prstGeom prst="rect">
            <a:avLst/>
          </a:prstGeom>
        </p:spPr>
      </p:pic>
      <p:sp>
        <p:nvSpPr>
          <p:cNvPr id="3" name="TextBox 2"/>
          <p:cNvSpPr txBox="1"/>
          <p:nvPr/>
        </p:nvSpPr>
        <p:spPr>
          <a:xfrm>
            <a:off x="755576" y="6237312"/>
            <a:ext cx="6048672" cy="276999"/>
          </a:xfrm>
          <a:prstGeom prst="rect">
            <a:avLst/>
          </a:prstGeom>
          <a:noFill/>
        </p:spPr>
        <p:txBody>
          <a:bodyPr wrap="square" rtlCol="0">
            <a:spAutoFit/>
          </a:bodyPr>
          <a:lstStyle/>
          <a:p>
            <a:r>
              <a:rPr lang="en-US" sz="1200" b="1" dirty="0" smtClean="0">
                <a:solidFill>
                  <a:prstClr val="white"/>
                </a:solidFill>
                <a:latin typeface="Arial" panose="020B0604020202020204" pitchFamily="34" charset="0"/>
                <a:cs typeface="Arial" panose="020B0604020202020204" pitchFamily="34" charset="0"/>
              </a:rPr>
              <a:t>LMS, </a:t>
            </a:r>
            <a:r>
              <a:rPr lang="en-US" sz="1200" b="1" dirty="0" err="1" smtClean="0">
                <a:solidFill>
                  <a:prstClr val="white"/>
                </a:solidFill>
                <a:latin typeface="Arial" panose="020B0604020202020204" pitchFamily="34" charset="0"/>
                <a:cs typeface="Arial" panose="020B0604020202020204" pitchFamily="34" charset="0"/>
              </a:rPr>
              <a:t>leiomyosarcoma</a:t>
            </a:r>
            <a:endParaRPr lang="en-US" sz="12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Hot Topic (II)</a:t>
            </a:r>
            <a:endParaRPr lang="nl-BE" dirty="0"/>
          </a:p>
        </p:txBody>
      </p:sp>
      <p:sp>
        <p:nvSpPr>
          <p:cNvPr id="3" name="Tijdelijke aanduiding voor inhoud 2"/>
          <p:cNvSpPr>
            <a:spLocks noGrp="1"/>
          </p:cNvSpPr>
          <p:nvPr>
            <p:ph idx="1"/>
          </p:nvPr>
        </p:nvSpPr>
        <p:spPr/>
        <p:txBody>
          <a:bodyPr>
            <a:noAutofit/>
          </a:bodyPr>
          <a:lstStyle/>
          <a:p>
            <a:pPr>
              <a:spcBef>
                <a:spcPts val="1800"/>
              </a:spcBef>
              <a:buNone/>
            </a:pPr>
            <a:r>
              <a:rPr lang="en-US" sz="2800" i="1" dirty="0" smtClean="0"/>
              <a:t>In 2014……</a:t>
            </a:r>
          </a:p>
          <a:p>
            <a:pPr>
              <a:spcBef>
                <a:spcPts val="1800"/>
              </a:spcBef>
            </a:pPr>
            <a:r>
              <a:rPr lang="en-US" sz="2800" dirty="0" smtClean="0"/>
              <a:t>Editorial in </a:t>
            </a:r>
            <a:r>
              <a:rPr lang="en-US" sz="2800" i="1" dirty="0" smtClean="0"/>
              <a:t>The Lancet</a:t>
            </a:r>
            <a:endParaRPr lang="en-US" sz="2800" dirty="0" smtClean="0"/>
          </a:p>
          <a:p>
            <a:pPr>
              <a:spcBef>
                <a:spcPts val="1800"/>
              </a:spcBef>
            </a:pPr>
            <a:r>
              <a:rPr lang="en-US" sz="2800" dirty="0" smtClean="0"/>
              <a:t>Brigham and Women's and Massachusetts General hospitals statement</a:t>
            </a:r>
          </a:p>
          <a:p>
            <a:pPr>
              <a:spcBef>
                <a:spcPts val="1800"/>
              </a:spcBef>
            </a:pPr>
            <a:r>
              <a:rPr lang="en-US" sz="2800" dirty="0" smtClean="0"/>
              <a:t>Viewpoint in</a:t>
            </a:r>
            <a:r>
              <a:rPr lang="en-US" sz="2800" i="1" dirty="0" smtClean="0"/>
              <a:t> JAMA</a:t>
            </a:r>
            <a:endParaRPr lang="en-US" sz="2800" dirty="0" smtClean="0"/>
          </a:p>
          <a:p>
            <a:pPr>
              <a:spcBef>
                <a:spcPts val="1800"/>
              </a:spcBef>
            </a:pPr>
            <a:r>
              <a:rPr lang="en-US" sz="2800" dirty="0" smtClean="0"/>
              <a:t>SGO president Barbara Goff responds to </a:t>
            </a:r>
            <a:r>
              <a:rPr lang="en-US" sz="2800" i="1" dirty="0" smtClean="0"/>
              <a:t>The Lancet </a:t>
            </a:r>
            <a:r>
              <a:rPr lang="en-US" sz="2800" dirty="0" smtClean="0"/>
              <a:t>editorial</a:t>
            </a:r>
          </a:p>
          <a:p>
            <a:pPr>
              <a:spcBef>
                <a:spcPts val="1800"/>
              </a:spcBef>
            </a:pPr>
            <a:r>
              <a:rPr lang="en-US" sz="2800" dirty="0" smtClean="0"/>
              <a:t>FDA announcement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Agenda</a:t>
            </a:r>
            <a:endParaRPr lang="nl-BE" dirty="0"/>
          </a:p>
        </p:txBody>
      </p:sp>
      <p:sp>
        <p:nvSpPr>
          <p:cNvPr id="3" name="Tijdelijke aanduiding voor inhoud 2"/>
          <p:cNvSpPr>
            <a:spLocks noGrp="1"/>
          </p:cNvSpPr>
          <p:nvPr>
            <p:ph idx="1"/>
          </p:nvPr>
        </p:nvSpPr>
        <p:spPr>
          <a:xfrm>
            <a:off x="457200" y="1196752"/>
            <a:ext cx="8229600" cy="4525963"/>
          </a:xfrm>
        </p:spPr>
        <p:txBody>
          <a:bodyPr>
            <a:noAutofit/>
          </a:bodyPr>
          <a:lstStyle/>
          <a:p>
            <a:pPr>
              <a:spcBef>
                <a:spcPts val="1200"/>
              </a:spcBef>
            </a:pPr>
            <a:r>
              <a:rPr lang="nl-BE" sz="3000" dirty="0" smtClean="0"/>
              <a:t>Hot issue </a:t>
            </a:r>
          </a:p>
          <a:p>
            <a:pPr>
              <a:spcBef>
                <a:spcPts val="1200"/>
              </a:spcBef>
            </a:pPr>
            <a:r>
              <a:rPr lang="nl-BE" sz="3000" b="1" dirty="0" err="1" smtClean="0">
                <a:solidFill>
                  <a:srgbClr val="FFFF00"/>
                </a:solidFill>
              </a:rPr>
              <a:t>Pathology</a:t>
            </a:r>
            <a:r>
              <a:rPr lang="nl-BE" sz="3000" b="1" dirty="0" smtClean="0">
                <a:solidFill>
                  <a:srgbClr val="FFFF00"/>
                </a:solidFill>
              </a:rPr>
              <a:t> and diagnosis of uterine </a:t>
            </a:r>
            <a:r>
              <a:rPr lang="nl-BE" sz="3000" b="1" dirty="0" err="1" smtClean="0">
                <a:solidFill>
                  <a:srgbClr val="FFFF00"/>
                </a:solidFill>
              </a:rPr>
              <a:t>smooth</a:t>
            </a:r>
            <a:r>
              <a:rPr lang="nl-BE" sz="3000" b="1" dirty="0" smtClean="0">
                <a:solidFill>
                  <a:srgbClr val="FFFF00"/>
                </a:solidFill>
              </a:rPr>
              <a:t> </a:t>
            </a:r>
            <a:r>
              <a:rPr lang="nl-BE" sz="3000" b="1" dirty="0" err="1" smtClean="0">
                <a:solidFill>
                  <a:srgbClr val="FFFF00"/>
                </a:solidFill>
              </a:rPr>
              <a:t>muscle</a:t>
            </a:r>
            <a:r>
              <a:rPr lang="nl-BE" sz="3000" b="1" dirty="0" smtClean="0">
                <a:solidFill>
                  <a:srgbClr val="FFFF00"/>
                </a:solidFill>
              </a:rPr>
              <a:t> </a:t>
            </a:r>
            <a:r>
              <a:rPr lang="nl-BE" sz="3000" b="1" dirty="0" err="1" smtClean="0">
                <a:solidFill>
                  <a:srgbClr val="FFFF00"/>
                </a:solidFill>
              </a:rPr>
              <a:t>cell</a:t>
            </a:r>
            <a:r>
              <a:rPr lang="nl-BE" sz="3000" b="1" dirty="0" smtClean="0">
                <a:solidFill>
                  <a:srgbClr val="FFFF00"/>
                </a:solidFill>
              </a:rPr>
              <a:t> tumors</a:t>
            </a:r>
          </a:p>
          <a:p>
            <a:pPr>
              <a:spcBef>
                <a:spcPts val="1200"/>
              </a:spcBef>
            </a:pPr>
            <a:r>
              <a:rPr lang="nl-BE" sz="3000" dirty="0" err="1" smtClean="0"/>
              <a:t>Morcellation</a:t>
            </a:r>
            <a:r>
              <a:rPr lang="nl-BE" sz="3000" dirty="0" smtClean="0"/>
              <a:t> of leiomyomas</a:t>
            </a:r>
          </a:p>
          <a:p>
            <a:pPr>
              <a:spcBef>
                <a:spcPts val="1200"/>
              </a:spcBef>
            </a:pPr>
            <a:r>
              <a:rPr lang="nl-BE" sz="3000" dirty="0" err="1" smtClean="0"/>
              <a:t>Morcellation</a:t>
            </a:r>
            <a:r>
              <a:rPr lang="nl-BE" sz="3000" dirty="0" smtClean="0"/>
              <a:t> of </a:t>
            </a:r>
            <a:r>
              <a:rPr lang="nl-BE" sz="3000" dirty="0" err="1" smtClean="0"/>
              <a:t>sarcomas</a:t>
            </a:r>
            <a:endParaRPr lang="nl-BE" sz="3000" dirty="0" smtClean="0"/>
          </a:p>
          <a:p>
            <a:pPr lvl="1">
              <a:spcBef>
                <a:spcPts val="1200"/>
              </a:spcBef>
            </a:pPr>
            <a:r>
              <a:rPr lang="nl-BE" dirty="0" err="1" smtClean="0"/>
              <a:t>Risks</a:t>
            </a:r>
            <a:r>
              <a:rPr lang="nl-BE" dirty="0" smtClean="0"/>
              <a:t> of </a:t>
            </a:r>
            <a:r>
              <a:rPr lang="nl-BE" dirty="0" err="1" smtClean="0"/>
              <a:t>morcellation</a:t>
            </a:r>
            <a:endParaRPr lang="nl-BE" dirty="0" smtClean="0"/>
          </a:p>
          <a:p>
            <a:pPr lvl="1">
              <a:spcBef>
                <a:spcPts val="1200"/>
              </a:spcBef>
            </a:pPr>
            <a:r>
              <a:rPr lang="nl-BE" dirty="0" err="1" smtClean="0"/>
              <a:t>Prevention</a:t>
            </a:r>
            <a:r>
              <a:rPr lang="nl-BE" dirty="0" smtClean="0"/>
              <a:t> of sarcoma </a:t>
            </a:r>
            <a:r>
              <a:rPr lang="nl-BE" dirty="0" err="1" smtClean="0"/>
              <a:t>morcellation</a:t>
            </a:r>
            <a:endParaRPr lang="nl-BE" dirty="0" smtClean="0"/>
          </a:p>
          <a:p>
            <a:pPr lvl="1">
              <a:spcBef>
                <a:spcPts val="1200"/>
              </a:spcBef>
            </a:pPr>
            <a:r>
              <a:rPr lang="nl-BE" dirty="0" smtClean="0"/>
              <a:t>Treatment </a:t>
            </a:r>
            <a:r>
              <a:rPr lang="nl-BE" dirty="0" err="1" smtClean="0"/>
              <a:t>after</a:t>
            </a:r>
            <a:r>
              <a:rPr lang="nl-BE" dirty="0" smtClean="0"/>
              <a:t> </a:t>
            </a:r>
            <a:r>
              <a:rPr lang="nl-BE" dirty="0" err="1" smtClean="0"/>
              <a:t>sarcoma</a:t>
            </a:r>
            <a:r>
              <a:rPr lang="nl-BE" dirty="0" smtClean="0"/>
              <a:t> </a:t>
            </a:r>
            <a:r>
              <a:rPr lang="nl-BE" dirty="0" err="1" smtClean="0"/>
              <a:t>morcellation</a:t>
            </a:r>
            <a:endParaRPr lang="nl-BE" dirty="0" smtClean="0"/>
          </a:p>
          <a:p>
            <a:pPr>
              <a:spcBef>
                <a:spcPts val="1200"/>
              </a:spcBef>
            </a:pPr>
            <a:r>
              <a:rPr lang="nl-BE" sz="3000" dirty="0" smtClean="0"/>
              <a:t>Take-home message</a:t>
            </a:r>
            <a:endParaRPr lang="nl-BE" sz="3000" dirty="0"/>
          </a:p>
        </p:txBody>
      </p:sp>
    </p:spTree>
    <p:extLst>
      <p:ext uri="{BB962C8B-B14F-4D97-AF65-F5344CB8AC3E}">
        <p14:creationId xmlns:p14="http://schemas.microsoft.com/office/powerpoint/2010/main" val="37827716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descr="fibroids"/>
          <p:cNvPicPr>
            <a:picLocks noChangeAspect="1" noChangeArrowheads="1"/>
          </p:cNvPicPr>
          <p:nvPr/>
        </p:nvPicPr>
        <p:blipFill rotWithShape="1">
          <a:blip r:embed="rId2" cstate="print"/>
          <a:srcRect t="1456"/>
          <a:stretch/>
        </p:blipFill>
        <p:spPr bwMode="auto">
          <a:xfrm>
            <a:off x="3636695" y="203756"/>
            <a:ext cx="2317750" cy="6465604"/>
          </a:xfrm>
          <a:prstGeom prst="rect">
            <a:avLst/>
          </a:prstGeom>
          <a:noFill/>
          <a:ln w="9525">
            <a:noFill/>
            <a:miter lim="800000"/>
            <a:headEnd/>
            <a:tailEnd/>
          </a:ln>
        </p:spPr>
      </p:pic>
      <p:sp>
        <p:nvSpPr>
          <p:cNvPr id="97283" name="Text Box 5"/>
          <p:cNvSpPr txBox="1">
            <a:spLocks noChangeArrowheads="1"/>
          </p:cNvSpPr>
          <p:nvPr/>
        </p:nvSpPr>
        <p:spPr bwMode="auto">
          <a:xfrm>
            <a:off x="395536" y="6221685"/>
            <a:ext cx="2557110" cy="369332"/>
          </a:xfrm>
          <a:prstGeom prst="rect">
            <a:avLst/>
          </a:prstGeom>
          <a:noFill/>
          <a:ln w="9525">
            <a:solidFill>
              <a:schemeClr val="bg1"/>
            </a:solid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Polyfibromatic</a:t>
            </a:r>
            <a:r>
              <a:rPr lang="nl-BE" b="1" dirty="0" smtClean="0">
                <a:solidFill>
                  <a:schemeClr val="bg1"/>
                </a:solidFill>
                <a:latin typeface="Arial" panose="020B0604020202020204" pitchFamily="34" charset="0"/>
                <a:cs typeface="Arial" panose="020B0604020202020204" pitchFamily="34" charset="0"/>
              </a:rPr>
              <a:t> </a:t>
            </a:r>
            <a:r>
              <a:rPr lang="nl-BE" b="1" dirty="0">
                <a:solidFill>
                  <a:schemeClr val="bg1"/>
                </a:solidFill>
                <a:latin typeface="Arial" panose="020B0604020202020204" pitchFamily="34" charset="0"/>
                <a:cs typeface="Arial" panose="020B0604020202020204" pitchFamily="34" charset="0"/>
              </a:rPr>
              <a:t>uterus</a:t>
            </a:r>
            <a:endParaRPr lang="nl-NL" b="1" dirty="0">
              <a:solidFill>
                <a:schemeClr val="bg1"/>
              </a:solidFill>
              <a:latin typeface="Arial" panose="020B0604020202020204" pitchFamily="34" charset="0"/>
              <a:cs typeface="Arial" panose="020B0604020202020204" pitchFamily="34" charset="0"/>
            </a:endParaRPr>
          </a:p>
        </p:txBody>
      </p:sp>
      <p:sp>
        <p:nvSpPr>
          <p:cNvPr id="97284" name="Text Box 6"/>
          <p:cNvSpPr txBox="1">
            <a:spLocks noChangeArrowheads="1"/>
          </p:cNvSpPr>
          <p:nvPr/>
        </p:nvSpPr>
        <p:spPr bwMode="auto">
          <a:xfrm>
            <a:off x="1207369" y="2484259"/>
            <a:ext cx="2569934"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Pedunculated</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myoma</a:t>
            </a:r>
            <a:endParaRPr lang="nl-NL" b="1" dirty="0">
              <a:solidFill>
                <a:schemeClr val="bg1"/>
              </a:solidFill>
              <a:latin typeface="Arial" panose="020B0604020202020204" pitchFamily="34" charset="0"/>
              <a:cs typeface="Arial" panose="020B0604020202020204" pitchFamily="34" charset="0"/>
            </a:endParaRPr>
          </a:p>
        </p:txBody>
      </p:sp>
      <p:sp>
        <p:nvSpPr>
          <p:cNvPr id="97285" name="Text Box 7"/>
          <p:cNvSpPr txBox="1">
            <a:spLocks noChangeArrowheads="1"/>
          </p:cNvSpPr>
          <p:nvPr/>
        </p:nvSpPr>
        <p:spPr bwMode="auto">
          <a:xfrm>
            <a:off x="1495401" y="1540147"/>
            <a:ext cx="2249334"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Subserous</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myoma</a:t>
            </a:r>
            <a:endParaRPr lang="nl-NL" b="1" dirty="0">
              <a:solidFill>
                <a:schemeClr val="bg1"/>
              </a:solidFill>
              <a:latin typeface="Arial" panose="020B0604020202020204" pitchFamily="34" charset="0"/>
              <a:cs typeface="Arial" panose="020B0604020202020204" pitchFamily="34" charset="0"/>
            </a:endParaRPr>
          </a:p>
        </p:txBody>
      </p:sp>
      <p:sp>
        <p:nvSpPr>
          <p:cNvPr id="97286" name="Line 8"/>
          <p:cNvSpPr>
            <a:spLocks noChangeShapeType="1"/>
          </p:cNvSpPr>
          <p:nvPr/>
        </p:nvSpPr>
        <p:spPr bwMode="auto">
          <a:xfrm flipH="1" flipV="1">
            <a:off x="3060432" y="4400822"/>
            <a:ext cx="1368425" cy="288925"/>
          </a:xfrm>
          <a:prstGeom prst="line">
            <a:avLst/>
          </a:prstGeom>
          <a:noFill/>
          <a:ln w="9525">
            <a:solidFill>
              <a:srgbClr val="FF0000"/>
            </a:solidFill>
            <a:round/>
            <a:headEnd/>
            <a:tailEnd/>
          </a:ln>
        </p:spPr>
        <p:txBody>
          <a:bodyPr/>
          <a:lstStyle/>
          <a:p>
            <a:pPr fontAlgn="base">
              <a:spcBef>
                <a:spcPct val="0"/>
              </a:spcBef>
              <a:spcAft>
                <a:spcPct val="0"/>
              </a:spcAft>
            </a:pPr>
            <a:endParaRPr lang="nl-BE">
              <a:solidFill>
                <a:schemeClr val="bg1"/>
              </a:solidFill>
              <a:latin typeface="Arial" panose="020B0604020202020204" pitchFamily="34" charset="0"/>
              <a:cs typeface="Arial" panose="020B0604020202020204" pitchFamily="34" charset="0"/>
            </a:endParaRPr>
          </a:p>
        </p:txBody>
      </p:sp>
      <p:sp>
        <p:nvSpPr>
          <p:cNvPr id="97287" name="Text Box 9"/>
          <p:cNvSpPr txBox="1">
            <a:spLocks noChangeArrowheads="1"/>
          </p:cNvSpPr>
          <p:nvPr/>
        </p:nvSpPr>
        <p:spPr bwMode="auto">
          <a:xfrm>
            <a:off x="1330574" y="4061097"/>
            <a:ext cx="2185214"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Intramural</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myoma</a:t>
            </a:r>
            <a:endParaRPr lang="nl-NL" b="1" dirty="0">
              <a:solidFill>
                <a:schemeClr val="bg1"/>
              </a:solidFill>
              <a:latin typeface="Arial" panose="020B0604020202020204" pitchFamily="34" charset="0"/>
              <a:cs typeface="Arial" panose="020B0604020202020204" pitchFamily="34" charset="0"/>
            </a:endParaRPr>
          </a:p>
        </p:txBody>
      </p:sp>
      <p:sp>
        <p:nvSpPr>
          <p:cNvPr id="97288" name="Line 10"/>
          <p:cNvSpPr>
            <a:spLocks noChangeShapeType="1"/>
          </p:cNvSpPr>
          <p:nvPr/>
        </p:nvSpPr>
        <p:spPr bwMode="auto">
          <a:xfrm flipH="1">
            <a:off x="2484170" y="5192985"/>
            <a:ext cx="2089150" cy="215900"/>
          </a:xfrm>
          <a:prstGeom prst="line">
            <a:avLst/>
          </a:prstGeom>
          <a:noFill/>
          <a:ln w="9525">
            <a:solidFill>
              <a:srgbClr val="FF0000"/>
            </a:solidFill>
            <a:round/>
            <a:headEnd/>
            <a:tailEnd/>
          </a:ln>
        </p:spPr>
        <p:txBody>
          <a:bodyPr/>
          <a:lstStyle/>
          <a:p>
            <a:pPr fontAlgn="base">
              <a:spcBef>
                <a:spcPct val="0"/>
              </a:spcBef>
              <a:spcAft>
                <a:spcPct val="0"/>
              </a:spcAft>
            </a:pPr>
            <a:endParaRPr lang="nl-BE">
              <a:solidFill>
                <a:schemeClr val="bg1"/>
              </a:solidFill>
              <a:latin typeface="Arial" panose="020B0604020202020204" pitchFamily="34" charset="0"/>
              <a:cs typeface="Arial" panose="020B0604020202020204" pitchFamily="34" charset="0"/>
            </a:endParaRPr>
          </a:p>
        </p:txBody>
      </p:sp>
      <p:sp>
        <p:nvSpPr>
          <p:cNvPr id="97289" name="Text Box 11"/>
          <p:cNvSpPr txBox="1">
            <a:spLocks noChangeArrowheads="1"/>
          </p:cNvSpPr>
          <p:nvPr/>
        </p:nvSpPr>
        <p:spPr bwMode="auto">
          <a:xfrm>
            <a:off x="466974" y="5140597"/>
            <a:ext cx="2377574"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Submucous</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myoma</a:t>
            </a:r>
            <a:endParaRPr lang="nl-NL" b="1" dirty="0">
              <a:solidFill>
                <a:schemeClr val="bg1"/>
              </a:solidFill>
              <a:latin typeface="Arial" panose="020B0604020202020204" pitchFamily="34" charset="0"/>
              <a:cs typeface="Arial" panose="020B0604020202020204" pitchFamily="34" charset="0"/>
            </a:endParaRPr>
          </a:p>
        </p:txBody>
      </p:sp>
      <p:sp>
        <p:nvSpPr>
          <p:cNvPr id="97290" name="Line 12"/>
          <p:cNvSpPr>
            <a:spLocks noChangeShapeType="1"/>
          </p:cNvSpPr>
          <p:nvPr/>
        </p:nvSpPr>
        <p:spPr bwMode="auto">
          <a:xfrm flipH="1">
            <a:off x="3781157" y="2313260"/>
            <a:ext cx="574675" cy="215900"/>
          </a:xfrm>
          <a:prstGeom prst="line">
            <a:avLst/>
          </a:prstGeom>
          <a:noFill/>
          <a:ln w="9525">
            <a:solidFill>
              <a:srgbClr val="FF0000"/>
            </a:solidFill>
            <a:round/>
            <a:headEnd/>
            <a:tailEnd/>
          </a:ln>
        </p:spPr>
        <p:txBody>
          <a:bodyPr/>
          <a:lstStyle/>
          <a:p>
            <a:pPr fontAlgn="base">
              <a:spcBef>
                <a:spcPct val="0"/>
              </a:spcBef>
              <a:spcAft>
                <a:spcPct val="0"/>
              </a:spcAft>
            </a:pPr>
            <a:endParaRPr lang="nl-BE">
              <a:solidFill>
                <a:schemeClr val="bg1"/>
              </a:solidFill>
              <a:latin typeface="Arial" panose="020B0604020202020204" pitchFamily="34" charset="0"/>
              <a:cs typeface="Arial" panose="020B0604020202020204" pitchFamily="34" charset="0"/>
            </a:endParaRPr>
          </a:p>
        </p:txBody>
      </p:sp>
      <p:sp>
        <p:nvSpPr>
          <p:cNvPr id="97291" name="Line 13"/>
          <p:cNvSpPr>
            <a:spLocks noChangeShapeType="1"/>
          </p:cNvSpPr>
          <p:nvPr/>
        </p:nvSpPr>
        <p:spPr bwMode="auto">
          <a:xfrm flipH="1" flipV="1">
            <a:off x="2052370" y="3681685"/>
            <a:ext cx="2232025" cy="360362"/>
          </a:xfrm>
          <a:prstGeom prst="line">
            <a:avLst/>
          </a:prstGeom>
          <a:noFill/>
          <a:ln w="9525">
            <a:solidFill>
              <a:srgbClr val="FF0000"/>
            </a:solidFill>
            <a:round/>
            <a:headEnd/>
            <a:tailEnd/>
          </a:ln>
        </p:spPr>
        <p:txBody>
          <a:bodyPr/>
          <a:lstStyle/>
          <a:p>
            <a:pPr fontAlgn="base">
              <a:spcBef>
                <a:spcPct val="0"/>
              </a:spcBef>
              <a:spcAft>
                <a:spcPct val="0"/>
              </a:spcAft>
            </a:pPr>
            <a:endParaRPr lang="nl-BE">
              <a:solidFill>
                <a:schemeClr val="bg1"/>
              </a:solidFill>
              <a:latin typeface="Arial" panose="020B0604020202020204" pitchFamily="34" charset="0"/>
              <a:cs typeface="Arial" panose="020B0604020202020204" pitchFamily="34" charset="0"/>
            </a:endParaRPr>
          </a:p>
        </p:txBody>
      </p:sp>
      <p:sp>
        <p:nvSpPr>
          <p:cNvPr id="97292" name="Text Box 14"/>
          <p:cNvSpPr txBox="1">
            <a:spLocks noChangeArrowheads="1"/>
          </p:cNvSpPr>
          <p:nvPr/>
        </p:nvSpPr>
        <p:spPr bwMode="auto">
          <a:xfrm>
            <a:off x="755899" y="3340372"/>
            <a:ext cx="2249334" cy="369332"/>
          </a:xfrm>
          <a:prstGeom prst="rect">
            <a:avLst/>
          </a:prstGeom>
          <a:noFill/>
          <a:ln w="9525">
            <a:noFill/>
            <a:miter lim="800000"/>
            <a:headEnd/>
            <a:tailEnd/>
          </a:ln>
        </p:spPr>
        <p:txBody>
          <a:bodyPr wrap="none">
            <a:spAutoFit/>
          </a:bodyPr>
          <a:lstStyle/>
          <a:p>
            <a:pPr fontAlgn="base">
              <a:spcBef>
                <a:spcPct val="0"/>
              </a:spcBef>
              <a:spcAft>
                <a:spcPct val="0"/>
              </a:spcAft>
            </a:pPr>
            <a:r>
              <a:rPr lang="nl-BE" b="1" dirty="0" err="1" smtClean="0">
                <a:solidFill>
                  <a:schemeClr val="bg1"/>
                </a:solidFill>
                <a:latin typeface="Arial" panose="020B0604020202020204" pitchFamily="34" charset="0"/>
                <a:cs typeface="Arial" panose="020B0604020202020204" pitchFamily="34" charset="0"/>
              </a:rPr>
              <a:t>Subserous</a:t>
            </a:r>
            <a:r>
              <a:rPr lang="nl-BE" b="1" dirty="0" smtClean="0">
                <a:solidFill>
                  <a:schemeClr val="bg1"/>
                </a:solidFill>
                <a:latin typeface="Arial" panose="020B0604020202020204" pitchFamily="34" charset="0"/>
                <a:cs typeface="Arial" panose="020B0604020202020204" pitchFamily="34" charset="0"/>
              </a:rPr>
              <a:t> </a:t>
            </a:r>
            <a:r>
              <a:rPr lang="nl-BE" b="1" dirty="0" err="1" smtClean="0">
                <a:solidFill>
                  <a:schemeClr val="bg1"/>
                </a:solidFill>
                <a:latin typeface="Arial" panose="020B0604020202020204" pitchFamily="34" charset="0"/>
                <a:cs typeface="Arial" panose="020B0604020202020204" pitchFamily="34" charset="0"/>
              </a:rPr>
              <a:t>myoma</a:t>
            </a:r>
            <a:endParaRPr lang="nl-NL" b="1" dirty="0">
              <a:solidFill>
                <a:schemeClr val="bg1"/>
              </a:solidFill>
              <a:latin typeface="Arial" panose="020B0604020202020204" pitchFamily="34" charset="0"/>
              <a:cs typeface="Arial" panose="020B0604020202020204" pitchFamily="34" charset="0"/>
            </a:endParaRPr>
          </a:p>
        </p:txBody>
      </p:sp>
      <p:sp>
        <p:nvSpPr>
          <p:cNvPr id="13" name="Tekstvak 12"/>
          <p:cNvSpPr txBox="1"/>
          <p:nvPr/>
        </p:nvSpPr>
        <p:spPr>
          <a:xfrm>
            <a:off x="6012160" y="1700808"/>
            <a:ext cx="3095719" cy="369332"/>
          </a:xfrm>
          <a:prstGeom prst="rect">
            <a:avLst/>
          </a:prstGeom>
          <a:noFill/>
        </p:spPr>
        <p:txBody>
          <a:bodyPr wrap="none" rtlCol="0">
            <a:spAutoFit/>
          </a:bodyPr>
          <a:lstStyle/>
          <a:p>
            <a:r>
              <a:rPr lang="nl-BE" b="1" dirty="0" smtClean="0">
                <a:solidFill>
                  <a:srgbClr val="FFFF00"/>
                </a:solidFill>
                <a:latin typeface="Arial" panose="020B0604020202020204" pitchFamily="34" charset="0"/>
                <a:cs typeface="Arial" panose="020B0604020202020204" pitchFamily="34" charset="0"/>
              </a:rPr>
              <a:t>40% in </a:t>
            </a:r>
            <a:r>
              <a:rPr lang="nl-BE" b="1" dirty="0" err="1" smtClean="0">
                <a:solidFill>
                  <a:srgbClr val="FFFF00"/>
                </a:solidFill>
                <a:latin typeface="Arial" panose="020B0604020202020204" pitchFamily="34" charset="0"/>
                <a:cs typeface="Arial" panose="020B0604020202020204" pitchFamily="34" charset="0"/>
              </a:rPr>
              <a:t>women</a:t>
            </a:r>
            <a:r>
              <a:rPr lang="nl-BE" b="1" dirty="0" smtClean="0">
                <a:solidFill>
                  <a:srgbClr val="FFFF00"/>
                </a:solidFill>
                <a:latin typeface="Arial" panose="020B0604020202020204" pitchFamily="34" charset="0"/>
                <a:cs typeface="Arial" panose="020B0604020202020204" pitchFamily="34" charset="0"/>
              </a:rPr>
              <a:t> 40-50 </a:t>
            </a:r>
            <a:r>
              <a:rPr lang="nl-BE" b="1" dirty="0" err="1" smtClean="0">
                <a:solidFill>
                  <a:srgbClr val="FFFF00"/>
                </a:solidFill>
                <a:latin typeface="Arial" panose="020B0604020202020204" pitchFamily="34" charset="0"/>
                <a:cs typeface="Arial" panose="020B0604020202020204" pitchFamily="34" charset="0"/>
              </a:rPr>
              <a:t>years</a:t>
            </a:r>
            <a:endParaRPr lang="nl-BE"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148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116720" y="491263"/>
            <a:ext cx="8892480" cy="719137"/>
          </a:xfrm>
        </p:spPr>
        <p:txBody>
          <a:bodyPr>
            <a:noAutofit/>
          </a:bodyPr>
          <a:lstStyle/>
          <a:p>
            <a:r>
              <a:rPr lang="nl-BE" dirty="0" smtClean="0">
                <a:latin typeface="Arial" charset="0"/>
                <a:cs typeface="Arial" charset="0"/>
              </a:rPr>
              <a:t>Uterine Sarcomas: </a:t>
            </a:r>
            <a:r>
              <a:rPr lang="en-GB" dirty="0" smtClean="0">
                <a:latin typeface="Arial" charset="0"/>
                <a:cs typeface="Arial" charset="0"/>
              </a:rPr>
              <a:t>Histologic Subtypes</a:t>
            </a:r>
            <a:endParaRPr lang="nl-NL" dirty="0">
              <a:latin typeface="Arial" charset="0"/>
              <a:cs typeface="Arial" charset="0"/>
            </a:endParaRPr>
          </a:p>
        </p:txBody>
      </p:sp>
      <p:sp>
        <p:nvSpPr>
          <p:cNvPr id="4" name="Rechthoek 3"/>
          <p:cNvSpPr/>
          <p:nvPr/>
        </p:nvSpPr>
        <p:spPr>
          <a:xfrm>
            <a:off x="107504" y="1067827"/>
            <a:ext cx="8712968" cy="5601533"/>
          </a:xfrm>
          <a:prstGeom prst="rect">
            <a:avLst/>
          </a:prstGeom>
        </p:spPr>
        <p:txBody>
          <a:bodyPr wrap="square">
            <a:spAutoFit/>
          </a:bodyPr>
          <a:lstStyle/>
          <a:p>
            <a:pPr marL="741363" lvl="1" indent="-285750" eaLnBrk="1" hangingPunct="1">
              <a:spcAft>
                <a:spcPts val="600"/>
              </a:spcAft>
              <a:buFont typeface="Arial" pitchFamily="34" charset="0"/>
              <a:buChar char="•"/>
            </a:pPr>
            <a:r>
              <a:rPr lang="en-GB" sz="2600" b="1" i="0" dirty="0" err="1" smtClean="0">
                <a:solidFill>
                  <a:srgbClr val="FFFF00"/>
                </a:solidFill>
                <a:latin typeface="Arial" pitchFamily="34" charset="0"/>
                <a:ea typeface="+mj-ea"/>
                <a:cs typeface="Arial" pitchFamily="34" charset="0"/>
              </a:rPr>
              <a:t>Leiomyosarcoma</a:t>
            </a:r>
            <a:r>
              <a:rPr lang="en-GB" sz="2600" i="0" dirty="0">
                <a:solidFill>
                  <a:schemeClr val="bg1"/>
                </a:solidFill>
                <a:latin typeface="Arial" pitchFamily="34" charset="0"/>
                <a:cs typeface="Arial" pitchFamily="34" charset="0"/>
              </a:rPr>
              <a:t/>
            </a:r>
            <a:br>
              <a:rPr lang="en-GB" sz="2600" i="0" dirty="0">
                <a:solidFill>
                  <a:schemeClr val="bg1"/>
                </a:solidFill>
                <a:latin typeface="Arial" pitchFamily="34" charset="0"/>
                <a:cs typeface="Arial" pitchFamily="34" charset="0"/>
              </a:rPr>
            </a:br>
            <a:r>
              <a:rPr lang="en-GB" sz="2600" i="0" dirty="0">
                <a:solidFill>
                  <a:schemeClr val="bg1"/>
                </a:solidFill>
                <a:latin typeface="Arial" pitchFamily="34" charset="0"/>
                <a:cs typeface="Arial" pitchFamily="34" charset="0"/>
              </a:rPr>
              <a:t>5-year OS  50 to 0%; relapse rate </a:t>
            </a:r>
            <a:r>
              <a:rPr lang="en-GB" sz="2600" i="0" dirty="0" smtClean="0">
                <a:solidFill>
                  <a:schemeClr val="bg1"/>
                </a:solidFill>
                <a:latin typeface="Arial" pitchFamily="34" charset="0"/>
                <a:cs typeface="Arial" pitchFamily="34" charset="0"/>
              </a:rPr>
              <a:t>50% </a:t>
            </a:r>
            <a:r>
              <a:rPr lang="en-GB" sz="2600" i="0" dirty="0">
                <a:solidFill>
                  <a:schemeClr val="bg1"/>
                </a:solidFill>
                <a:latin typeface="Arial" pitchFamily="34" charset="0"/>
                <a:cs typeface="Arial" pitchFamily="34" charset="0"/>
              </a:rPr>
              <a:t>to 75% </a:t>
            </a:r>
            <a:br>
              <a:rPr lang="en-GB" sz="2600" i="0" dirty="0">
                <a:solidFill>
                  <a:schemeClr val="bg1"/>
                </a:solidFill>
                <a:latin typeface="Arial" pitchFamily="34" charset="0"/>
                <a:cs typeface="Arial" pitchFamily="34" charset="0"/>
              </a:rPr>
            </a:br>
            <a:r>
              <a:rPr lang="en-GB" sz="2600" i="0" dirty="0">
                <a:solidFill>
                  <a:schemeClr val="bg1"/>
                </a:solidFill>
                <a:latin typeface="Arial" pitchFamily="34" charset="0"/>
                <a:cs typeface="Arial" pitchFamily="34" charset="0"/>
              </a:rPr>
              <a:t>Prognostic factors: </a:t>
            </a:r>
            <a:r>
              <a:rPr lang="en-GB" sz="2600" i="0" dirty="0" err="1">
                <a:solidFill>
                  <a:schemeClr val="bg1"/>
                </a:solidFill>
                <a:latin typeface="Arial" pitchFamily="34" charset="0"/>
                <a:cs typeface="Arial" pitchFamily="34" charset="0"/>
              </a:rPr>
              <a:t>tumor</a:t>
            </a:r>
            <a:r>
              <a:rPr lang="en-GB" sz="2600" i="0" dirty="0">
                <a:solidFill>
                  <a:schemeClr val="bg1"/>
                </a:solidFill>
                <a:latin typeface="Arial" pitchFamily="34" charset="0"/>
                <a:cs typeface="Arial" pitchFamily="34" charset="0"/>
              </a:rPr>
              <a:t> size and grade</a:t>
            </a:r>
          </a:p>
          <a:p>
            <a:pPr marL="741363" lvl="1" indent="-285750" eaLnBrk="1" hangingPunct="1">
              <a:spcAft>
                <a:spcPts val="600"/>
              </a:spcAft>
              <a:buFont typeface="Arial" pitchFamily="34" charset="0"/>
              <a:buChar char="•"/>
            </a:pPr>
            <a:r>
              <a:rPr lang="en-GB" sz="2600" b="1" i="0" dirty="0">
                <a:solidFill>
                  <a:srgbClr val="FFFF00"/>
                </a:solidFill>
                <a:latin typeface="Arial" pitchFamily="34" charset="0"/>
                <a:ea typeface="+mj-ea"/>
                <a:cs typeface="Arial" pitchFamily="34" charset="0"/>
              </a:rPr>
              <a:t>STUMP</a:t>
            </a:r>
            <a:r>
              <a:rPr lang="en-GB" sz="2600" i="0" dirty="0">
                <a:solidFill>
                  <a:schemeClr val="bg1"/>
                </a:solidFill>
                <a:latin typeface="Arial" pitchFamily="34" charset="0"/>
                <a:ea typeface="+mj-ea"/>
                <a:cs typeface="Arial" pitchFamily="34" charset="0"/>
              </a:rPr>
              <a:t> </a:t>
            </a:r>
            <a:r>
              <a:rPr lang="en-GB" sz="2600" i="0" dirty="0">
                <a:solidFill>
                  <a:schemeClr val="bg1"/>
                </a:solidFill>
                <a:latin typeface="Arial" pitchFamily="34" charset="0"/>
                <a:cs typeface="Arial" pitchFamily="34" charset="0"/>
              </a:rPr>
              <a:t>(</a:t>
            </a:r>
            <a:r>
              <a:rPr lang="en-US" sz="2600" i="0" dirty="0">
                <a:solidFill>
                  <a:schemeClr val="bg1"/>
                </a:solidFill>
                <a:latin typeface="Arial" pitchFamily="34" charset="0"/>
                <a:cs typeface="Arial" pitchFamily="34" charset="0"/>
              </a:rPr>
              <a:t>smooth muscle </a:t>
            </a:r>
            <a:r>
              <a:rPr lang="en-US" sz="2600" i="0" dirty="0" smtClean="0">
                <a:solidFill>
                  <a:schemeClr val="bg1"/>
                </a:solidFill>
                <a:latin typeface="Arial" pitchFamily="34" charset="0"/>
                <a:cs typeface="Arial" pitchFamily="34" charset="0"/>
              </a:rPr>
              <a:t>tumors </a:t>
            </a:r>
            <a:r>
              <a:rPr lang="en-US" sz="2600" i="0" dirty="0">
                <a:solidFill>
                  <a:schemeClr val="bg1"/>
                </a:solidFill>
                <a:latin typeface="Arial" pitchFamily="34" charset="0"/>
                <a:cs typeface="Arial" pitchFamily="34" charset="0"/>
              </a:rPr>
              <a:t>of unknown malignant potential</a:t>
            </a:r>
            <a:r>
              <a:rPr lang="en-GB" sz="2600" i="0" dirty="0">
                <a:solidFill>
                  <a:schemeClr val="bg1"/>
                </a:solidFill>
                <a:latin typeface="Arial" pitchFamily="34" charset="0"/>
                <a:cs typeface="Arial" pitchFamily="34" charset="0"/>
              </a:rPr>
              <a:t>)</a:t>
            </a:r>
          </a:p>
          <a:p>
            <a:pPr marL="741363" lvl="1" indent="-285750" eaLnBrk="1" hangingPunct="1">
              <a:spcAft>
                <a:spcPts val="600"/>
              </a:spcAft>
              <a:buFont typeface="Arial" pitchFamily="34" charset="0"/>
              <a:buChar char="•"/>
            </a:pPr>
            <a:r>
              <a:rPr lang="en-GB" sz="2600" b="1" i="0" dirty="0">
                <a:solidFill>
                  <a:srgbClr val="FFFF00"/>
                </a:solidFill>
                <a:latin typeface="Arial" pitchFamily="34" charset="0"/>
                <a:ea typeface="+mj-ea"/>
                <a:cs typeface="Arial" pitchFamily="34" charset="0"/>
              </a:rPr>
              <a:t>Endometrial stromal </a:t>
            </a:r>
            <a:r>
              <a:rPr lang="en-GB" sz="2600" b="1" i="0" dirty="0" smtClean="0">
                <a:solidFill>
                  <a:srgbClr val="FFFF00"/>
                </a:solidFill>
                <a:latin typeface="Arial" pitchFamily="34" charset="0"/>
                <a:ea typeface="+mj-ea"/>
                <a:cs typeface="Arial" pitchFamily="34" charset="0"/>
              </a:rPr>
              <a:t>sarcoma</a:t>
            </a:r>
            <a:r>
              <a:rPr lang="en-GB" sz="2600" i="0" dirty="0">
                <a:solidFill>
                  <a:schemeClr val="bg1"/>
                </a:solidFill>
                <a:latin typeface="Arial" pitchFamily="34" charset="0"/>
                <a:cs typeface="Arial" pitchFamily="34" charset="0"/>
              </a:rPr>
              <a:t/>
            </a:r>
            <a:br>
              <a:rPr lang="en-GB" sz="2600" i="0" dirty="0">
                <a:solidFill>
                  <a:schemeClr val="bg1"/>
                </a:solidFill>
                <a:latin typeface="Arial" pitchFamily="34" charset="0"/>
                <a:cs typeface="Arial" pitchFamily="34" charset="0"/>
              </a:rPr>
            </a:br>
            <a:r>
              <a:rPr lang="en-GB" sz="2600" i="0" dirty="0">
                <a:solidFill>
                  <a:schemeClr val="bg1"/>
                </a:solidFill>
                <a:latin typeface="Arial" pitchFamily="34" charset="0"/>
                <a:cs typeface="Arial" pitchFamily="34" charset="0"/>
              </a:rPr>
              <a:t>5-year OS 98 to 55%; </a:t>
            </a:r>
            <a:br>
              <a:rPr lang="en-GB" sz="2600" i="0" dirty="0">
                <a:solidFill>
                  <a:schemeClr val="bg1"/>
                </a:solidFill>
                <a:latin typeface="Arial" pitchFamily="34" charset="0"/>
                <a:cs typeface="Arial" pitchFamily="34" charset="0"/>
              </a:rPr>
            </a:br>
            <a:r>
              <a:rPr lang="en-GB" sz="2600" i="0" dirty="0">
                <a:solidFill>
                  <a:schemeClr val="bg1"/>
                </a:solidFill>
                <a:latin typeface="Arial" pitchFamily="34" charset="0"/>
                <a:cs typeface="Arial" pitchFamily="34" charset="0"/>
              </a:rPr>
              <a:t>Prognostic factors: size, stage, no </a:t>
            </a:r>
            <a:r>
              <a:rPr lang="en-GB" sz="2600" i="0" dirty="0" smtClean="0">
                <a:solidFill>
                  <a:schemeClr val="bg1"/>
                </a:solidFill>
                <a:latin typeface="Arial" pitchFamily="34" charset="0"/>
                <a:cs typeface="Arial" pitchFamily="34" charset="0"/>
              </a:rPr>
              <a:t>undifferentiated </a:t>
            </a:r>
            <a:r>
              <a:rPr lang="en-GB" sz="2600" i="0" dirty="0">
                <a:solidFill>
                  <a:schemeClr val="bg1"/>
                </a:solidFill>
                <a:latin typeface="Arial" pitchFamily="34" charset="0"/>
                <a:cs typeface="Arial" pitchFamily="34" charset="0"/>
              </a:rPr>
              <a:t>component</a:t>
            </a:r>
          </a:p>
          <a:p>
            <a:pPr marL="741363" lvl="1" indent="-285750">
              <a:spcAft>
                <a:spcPts val="600"/>
              </a:spcAft>
              <a:buFont typeface="Arial" pitchFamily="34" charset="0"/>
              <a:buChar char="•"/>
            </a:pPr>
            <a:r>
              <a:rPr lang="en-GB" sz="2600" b="1" i="0" dirty="0" smtClean="0">
                <a:solidFill>
                  <a:srgbClr val="FFFF00"/>
                </a:solidFill>
                <a:latin typeface="Arial" pitchFamily="34" charset="0"/>
                <a:ea typeface="+mj-ea"/>
                <a:cs typeface="Arial" pitchFamily="34" charset="0"/>
              </a:rPr>
              <a:t>Rare</a:t>
            </a:r>
            <a:r>
              <a:rPr lang="en-GB" sz="2600" i="0" dirty="0" smtClean="0">
                <a:solidFill>
                  <a:srgbClr val="FFFF00"/>
                </a:solidFill>
                <a:latin typeface="Arial" pitchFamily="34" charset="0"/>
                <a:ea typeface="+mj-ea"/>
                <a:cs typeface="Arial" pitchFamily="34" charset="0"/>
              </a:rPr>
              <a:t>:</a:t>
            </a:r>
            <a:r>
              <a:rPr lang="en-GB" sz="2600" i="0" dirty="0" smtClean="0">
                <a:solidFill>
                  <a:srgbClr val="FFFF00"/>
                </a:solidFill>
                <a:latin typeface="Arial" pitchFamily="34" charset="0"/>
                <a:cs typeface="Arial" pitchFamily="34" charset="0"/>
              </a:rPr>
              <a:t> </a:t>
            </a:r>
            <a:r>
              <a:rPr lang="en-GB" sz="2600" dirty="0">
                <a:solidFill>
                  <a:schemeClr val="bg1"/>
                </a:solidFill>
                <a:latin typeface="Arial" pitchFamily="34" charset="0"/>
                <a:cs typeface="Arial" pitchFamily="34" charset="0"/>
              </a:rPr>
              <a:t>u</a:t>
            </a:r>
            <a:r>
              <a:rPr lang="en-GB" sz="2600" i="0" dirty="0" smtClean="0">
                <a:solidFill>
                  <a:schemeClr val="bg1"/>
                </a:solidFill>
                <a:latin typeface="Arial" pitchFamily="34" charset="0"/>
                <a:cs typeface="Arial" pitchFamily="34" charset="0"/>
              </a:rPr>
              <a:t>ndifferentiated </a:t>
            </a:r>
            <a:r>
              <a:rPr lang="en-GB" sz="2600" i="0" dirty="0">
                <a:solidFill>
                  <a:schemeClr val="bg1"/>
                </a:solidFill>
                <a:latin typeface="Arial" pitchFamily="34" charset="0"/>
                <a:cs typeface="Arial" pitchFamily="34" charset="0"/>
              </a:rPr>
              <a:t>sarcoma (high grade</a:t>
            </a:r>
            <a:r>
              <a:rPr lang="en-GB" sz="2600" dirty="0" smtClean="0">
                <a:solidFill>
                  <a:schemeClr val="bg1"/>
                </a:solidFill>
                <a:latin typeface="Arial" pitchFamily="34" charset="0"/>
                <a:cs typeface="Arial" pitchFamily="34" charset="0"/>
              </a:rPr>
              <a:t>), </a:t>
            </a:r>
            <a:r>
              <a:rPr lang="en-GB" sz="2600" dirty="0" err="1" smtClean="0">
                <a:solidFill>
                  <a:schemeClr val="bg1"/>
                </a:solidFill>
                <a:latin typeface="Arial" pitchFamily="34" charset="0"/>
                <a:cs typeface="Arial" pitchFamily="34" charset="0"/>
              </a:rPr>
              <a:t>adenosarcoma</a:t>
            </a:r>
            <a:r>
              <a:rPr lang="en-GB" sz="2600" dirty="0" smtClean="0">
                <a:solidFill>
                  <a:schemeClr val="bg1"/>
                </a:solidFill>
                <a:latin typeface="Arial" pitchFamily="34" charset="0"/>
                <a:cs typeface="Arial" pitchFamily="34" charset="0"/>
              </a:rPr>
              <a:t> (low grade)    </a:t>
            </a:r>
            <a:r>
              <a:rPr lang="en-GB" sz="2600" i="0" dirty="0">
                <a:solidFill>
                  <a:schemeClr val="bg1"/>
                </a:solidFill>
                <a:latin typeface="Arial" pitchFamily="34" charset="0"/>
                <a:cs typeface="Arial" pitchFamily="34" charset="0"/>
              </a:rPr>
              <a:t>		</a:t>
            </a:r>
          </a:p>
          <a:p>
            <a:pPr marL="741363" lvl="1" indent="-285750" eaLnBrk="1" hangingPunct="1">
              <a:spcAft>
                <a:spcPts val="600"/>
              </a:spcAft>
              <a:buFont typeface="Arial" pitchFamily="34" charset="0"/>
              <a:buChar char="•"/>
            </a:pPr>
            <a:r>
              <a:rPr lang="en-GB" sz="2600" b="1" i="0" dirty="0">
                <a:solidFill>
                  <a:srgbClr val="FFFF00"/>
                </a:solidFill>
                <a:latin typeface="Arial" pitchFamily="34" charset="0"/>
                <a:ea typeface="+mj-ea"/>
                <a:cs typeface="Arial" pitchFamily="34" charset="0"/>
              </a:rPr>
              <a:t>Very rare</a:t>
            </a:r>
            <a:r>
              <a:rPr lang="en-GB" sz="2600" i="0" dirty="0">
                <a:solidFill>
                  <a:srgbClr val="FFFF00"/>
                </a:solidFill>
                <a:latin typeface="Arial" pitchFamily="34" charset="0"/>
                <a:cs typeface="Arial" pitchFamily="34" charset="0"/>
              </a:rPr>
              <a:t>: </a:t>
            </a:r>
            <a:r>
              <a:rPr lang="en-GB" sz="2600" i="0" dirty="0" err="1">
                <a:solidFill>
                  <a:schemeClr val="bg1"/>
                </a:solidFill>
                <a:latin typeface="Arial" pitchFamily="34" charset="0"/>
                <a:cs typeface="Arial" pitchFamily="34" charset="0"/>
              </a:rPr>
              <a:t>angiosarcoma</a:t>
            </a:r>
            <a:r>
              <a:rPr lang="en-GB" sz="2600" i="0" dirty="0">
                <a:solidFill>
                  <a:schemeClr val="bg1"/>
                </a:solidFill>
                <a:latin typeface="Arial" pitchFamily="34" charset="0"/>
                <a:cs typeface="Arial" pitchFamily="34" charset="0"/>
              </a:rPr>
              <a:t>, </a:t>
            </a:r>
            <a:r>
              <a:rPr lang="en-GB" sz="2600" i="0" dirty="0" err="1" smtClean="0">
                <a:solidFill>
                  <a:schemeClr val="bg1"/>
                </a:solidFill>
                <a:latin typeface="Arial" pitchFamily="34" charset="0"/>
                <a:cs typeface="Arial" pitchFamily="34" charset="0"/>
              </a:rPr>
              <a:t>hemangiopericytoma</a:t>
            </a:r>
            <a:r>
              <a:rPr lang="en-GB" sz="2600" i="0" dirty="0">
                <a:solidFill>
                  <a:schemeClr val="bg1"/>
                </a:solidFill>
                <a:latin typeface="Arial" pitchFamily="34" charset="0"/>
                <a:cs typeface="Arial" pitchFamily="34" charset="0"/>
              </a:rPr>
              <a:t>, pleomorphic, </a:t>
            </a:r>
            <a:r>
              <a:rPr lang="en-GB" sz="2600" i="0" dirty="0" err="1">
                <a:solidFill>
                  <a:schemeClr val="bg1"/>
                </a:solidFill>
                <a:latin typeface="Arial" pitchFamily="34" charset="0"/>
                <a:cs typeface="Arial" pitchFamily="34" charset="0"/>
              </a:rPr>
              <a:t>liposarcoma</a:t>
            </a:r>
            <a:r>
              <a:rPr lang="en-GB" sz="2600" i="0" dirty="0">
                <a:solidFill>
                  <a:schemeClr val="bg1"/>
                </a:solidFill>
                <a:latin typeface="Arial" pitchFamily="34" charset="0"/>
                <a:cs typeface="Arial" pitchFamily="34" charset="0"/>
              </a:rPr>
              <a:t>, desmoplastic, GIST …</a:t>
            </a:r>
          </a:p>
        </p:txBody>
      </p:sp>
    </p:spTree>
    <p:extLst>
      <p:ext uri="{BB962C8B-B14F-4D97-AF65-F5344CB8AC3E}">
        <p14:creationId xmlns:p14="http://schemas.microsoft.com/office/powerpoint/2010/main" val="296860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2927" y="5234988"/>
            <a:ext cx="3947305" cy="1465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755576" y="487495"/>
            <a:ext cx="7686675" cy="719137"/>
          </a:xfrm>
        </p:spPr>
        <p:txBody>
          <a:bodyPr>
            <a:normAutofit/>
          </a:bodyPr>
          <a:lstStyle/>
          <a:p>
            <a:pPr algn="ctr" eaLnBrk="1" hangingPunct="1"/>
            <a:r>
              <a:rPr lang="nl-BE" dirty="0" smtClean="0">
                <a:latin typeface="Arial" charset="0"/>
                <a:cs typeface="Arial" charset="0"/>
              </a:rPr>
              <a:t>Uterine Sarcomas: Subtypes</a:t>
            </a:r>
            <a:endParaRPr lang="nl-NL" dirty="0">
              <a:latin typeface="Arial" charset="0"/>
              <a:cs typeface="Arial" charset="0"/>
            </a:endParaRPr>
          </a:p>
        </p:txBody>
      </p:sp>
      <p:pic>
        <p:nvPicPr>
          <p:cNvPr id="1028" name="Picture 4"/>
          <p:cNvPicPr>
            <a:picLocks noChangeAspect="1" noChangeArrowheads="1"/>
          </p:cNvPicPr>
          <p:nvPr/>
        </p:nvPicPr>
        <p:blipFill>
          <a:blip r:embed="rId3" cstate="print"/>
          <a:srcRect l="6968" t="8441" r="44107" b="9260"/>
          <a:stretch>
            <a:fillRect/>
          </a:stretch>
        </p:blipFill>
        <p:spPr bwMode="auto">
          <a:xfrm>
            <a:off x="769014" y="1639868"/>
            <a:ext cx="3442946" cy="3481320"/>
          </a:xfrm>
          <a:prstGeom prst="rect">
            <a:avLst/>
          </a:prstGeom>
          <a:noFill/>
          <a:ln w="9525">
            <a:noFill/>
            <a:miter lim="800000"/>
            <a:headEnd/>
            <a:tailEnd/>
          </a:ln>
          <a:effectLst/>
        </p:spPr>
      </p:pic>
      <p:pic>
        <p:nvPicPr>
          <p:cNvPr id="1029" name="Picture 5"/>
          <p:cNvPicPr>
            <a:picLocks noChangeArrowheads="1"/>
          </p:cNvPicPr>
          <p:nvPr/>
        </p:nvPicPr>
        <p:blipFill>
          <a:blip r:embed="rId4" cstate="print"/>
          <a:srcRect l="6820" t="6878" r="43537" b="8298"/>
          <a:stretch>
            <a:fillRect/>
          </a:stretch>
        </p:blipFill>
        <p:spPr bwMode="auto">
          <a:xfrm>
            <a:off x="5220072" y="1567859"/>
            <a:ext cx="3447288" cy="3483864"/>
          </a:xfrm>
          <a:prstGeom prst="rect">
            <a:avLst/>
          </a:prstGeom>
          <a:noFill/>
          <a:ln w="9525">
            <a:noFill/>
            <a:miter lim="800000"/>
            <a:headEnd/>
            <a:tailEnd/>
          </a:ln>
          <a:effectLst/>
        </p:spPr>
      </p:pic>
      <p:grpSp>
        <p:nvGrpSpPr>
          <p:cNvPr id="2" name="Groep 10"/>
          <p:cNvGrpSpPr/>
          <p:nvPr/>
        </p:nvGrpSpPr>
        <p:grpSpPr>
          <a:xfrm>
            <a:off x="2712927" y="5234989"/>
            <a:ext cx="3803289" cy="1179424"/>
            <a:chOff x="3347864" y="1889536"/>
            <a:chExt cx="3803289" cy="1179424"/>
          </a:xfrm>
        </p:grpSpPr>
        <p:pic>
          <p:nvPicPr>
            <p:cNvPr id="8" name="Picture 5"/>
            <p:cNvPicPr>
              <a:picLocks noChangeAspect="1" noChangeArrowheads="1"/>
            </p:cNvPicPr>
            <p:nvPr/>
          </p:nvPicPr>
          <p:blipFill>
            <a:blip r:embed="rId4" cstate="print"/>
            <a:srcRect l="56264" t="28535" r="20912" b="62441"/>
            <a:stretch>
              <a:fillRect/>
            </a:stretch>
          </p:blipFill>
          <p:spPr bwMode="auto">
            <a:xfrm>
              <a:off x="5638985" y="2348880"/>
              <a:ext cx="1512168" cy="360040"/>
            </a:xfrm>
            <a:prstGeom prst="rect">
              <a:avLst/>
            </a:prstGeom>
            <a:noFill/>
            <a:ln w="9525">
              <a:noFill/>
              <a:miter lim="800000"/>
              <a:headEnd/>
              <a:tailEnd/>
            </a:ln>
            <a:effectLst/>
          </p:spPr>
        </p:pic>
        <p:pic>
          <p:nvPicPr>
            <p:cNvPr id="9" name="Picture 4"/>
            <p:cNvPicPr>
              <a:picLocks noChangeAspect="1" noChangeArrowheads="1"/>
            </p:cNvPicPr>
            <p:nvPr/>
          </p:nvPicPr>
          <p:blipFill rotWithShape="1">
            <a:blip r:embed="rId3" cstate="print"/>
            <a:srcRect l="55893" t="13808" r="10581" b="75458"/>
            <a:stretch/>
          </p:blipFill>
          <p:spPr bwMode="auto">
            <a:xfrm>
              <a:off x="3347864" y="1889536"/>
              <a:ext cx="2244756" cy="432048"/>
            </a:xfrm>
            <a:prstGeom prst="rect">
              <a:avLst/>
            </a:prstGeom>
            <a:noFill/>
            <a:ln w="9525">
              <a:noFill/>
              <a:miter lim="800000"/>
              <a:headEnd/>
              <a:tailEnd/>
            </a:ln>
            <a:effectLst/>
          </p:spPr>
        </p:pic>
        <p:pic>
          <p:nvPicPr>
            <p:cNvPr id="10" name="Picture 4"/>
            <p:cNvPicPr>
              <a:picLocks noChangeAspect="1" noChangeArrowheads="1"/>
            </p:cNvPicPr>
            <p:nvPr/>
          </p:nvPicPr>
          <p:blipFill>
            <a:blip r:embed="rId3" cstate="print"/>
            <a:srcRect l="55893" t="70851" r="22723" b="20203"/>
            <a:stretch>
              <a:fillRect/>
            </a:stretch>
          </p:blipFill>
          <p:spPr bwMode="auto">
            <a:xfrm>
              <a:off x="5638985" y="2708920"/>
              <a:ext cx="1431776" cy="360040"/>
            </a:xfrm>
            <a:prstGeom prst="rect">
              <a:avLst/>
            </a:prstGeom>
            <a:noFill/>
            <a:ln w="9525">
              <a:noFill/>
              <a:miter lim="800000"/>
              <a:headEnd/>
              <a:tailEnd/>
            </a:ln>
            <a:effectLst/>
          </p:spPr>
        </p:pic>
      </p:grpSp>
      <p:sp>
        <p:nvSpPr>
          <p:cNvPr id="14" name="Tekstvak 13"/>
          <p:cNvSpPr txBox="1"/>
          <p:nvPr/>
        </p:nvSpPr>
        <p:spPr>
          <a:xfrm>
            <a:off x="805279" y="1126520"/>
            <a:ext cx="3406681" cy="400110"/>
          </a:xfrm>
          <a:prstGeom prst="rect">
            <a:avLst/>
          </a:prstGeom>
          <a:noFill/>
        </p:spPr>
        <p:txBody>
          <a:bodyPr wrap="square" rtlCol="0">
            <a:spAutoFit/>
          </a:bodyPr>
          <a:lstStyle/>
          <a:p>
            <a:pPr algn="ctr"/>
            <a:r>
              <a:rPr lang="nl-BE" sz="2000" b="1" dirty="0" smtClean="0">
                <a:solidFill>
                  <a:schemeClr val="bg1"/>
                </a:solidFill>
                <a:latin typeface="Arial" pitchFamily="34" charset="0"/>
                <a:cs typeface="Arial" pitchFamily="34" charset="0"/>
              </a:rPr>
              <a:t>Including Carcinosarcoma</a:t>
            </a:r>
            <a:endParaRPr lang="nl-NL" sz="2000" b="1" dirty="0">
              <a:solidFill>
                <a:schemeClr val="bg1"/>
              </a:solidFill>
              <a:latin typeface="Arial" pitchFamily="34" charset="0"/>
              <a:cs typeface="Arial" pitchFamily="34" charset="0"/>
            </a:endParaRPr>
          </a:p>
        </p:txBody>
      </p:sp>
      <p:sp>
        <p:nvSpPr>
          <p:cNvPr id="15" name="Tekstvak 14"/>
          <p:cNvSpPr txBox="1"/>
          <p:nvPr/>
        </p:nvSpPr>
        <p:spPr>
          <a:xfrm>
            <a:off x="5220072" y="1124744"/>
            <a:ext cx="3491661" cy="400110"/>
          </a:xfrm>
          <a:prstGeom prst="rect">
            <a:avLst/>
          </a:prstGeom>
          <a:noFill/>
        </p:spPr>
        <p:txBody>
          <a:bodyPr wrap="none" rtlCol="0">
            <a:spAutoFit/>
          </a:bodyPr>
          <a:lstStyle/>
          <a:p>
            <a:pPr algn="ctr"/>
            <a:r>
              <a:rPr lang="nl-BE" sz="2000" b="1" dirty="0" smtClean="0">
                <a:solidFill>
                  <a:schemeClr val="bg1"/>
                </a:solidFill>
                <a:latin typeface="Arial" pitchFamily="34" charset="0"/>
                <a:cs typeface="Arial" pitchFamily="34" charset="0"/>
              </a:rPr>
              <a:t>Excluding Carcinosarcoma</a:t>
            </a:r>
            <a:endParaRPr lang="nl-NL" sz="2000" b="1" dirty="0">
              <a:solidFill>
                <a:schemeClr val="bg1"/>
              </a:solidFill>
              <a:latin typeface="Arial" pitchFamily="34" charset="0"/>
              <a:cs typeface="Arial" pitchFamily="34" charset="0"/>
            </a:endParaRPr>
          </a:p>
        </p:txBody>
      </p:sp>
      <p:pic>
        <p:nvPicPr>
          <p:cNvPr id="11" name="Picture 4"/>
          <p:cNvPicPr>
            <a:picLocks noChangeAspect="1" noChangeArrowheads="1"/>
          </p:cNvPicPr>
          <p:nvPr/>
        </p:nvPicPr>
        <p:blipFill rotWithShape="1">
          <a:blip r:embed="rId3" cstate="print"/>
          <a:srcRect l="55893" t="30358" r="10581" b="61353"/>
          <a:stretch/>
        </p:blipFill>
        <p:spPr bwMode="auto">
          <a:xfrm>
            <a:off x="2713440" y="5642957"/>
            <a:ext cx="2244756" cy="333609"/>
          </a:xfrm>
          <a:prstGeom prst="rect">
            <a:avLst/>
          </a:prstGeom>
          <a:noFill/>
          <a:ln w="9525">
            <a:noFill/>
            <a:miter lim="800000"/>
            <a:headEnd/>
            <a:tailEnd/>
          </a:ln>
          <a:effectLst/>
        </p:spPr>
      </p:pic>
      <p:pic>
        <p:nvPicPr>
          <p:cNvPr id="12" name="Picture 4"/>
          <p:cNvPicPr>
            <a:picLocks noChangeAspect="1" noChangeArrowheads="1"/>
          </p:cNvPicPr>
          <p:nvPr/>
        </p:nvPicPr>
        <p:blipFill rotWithShape="1">
          <a:blip r:embed="rId3" cstate="print"/>
          <a:srcRect l="55893" t="42536" r="10581" b="43677"/>
          <a:stretch/>
        </p:blipFill>
        <p:spPr bwMode="auto">
          <a:xfrm>
            <a:off x="2712927" y="5858069"/>
            <a:ext cx="2244756" cy="554891"/>
          </a:xfrm>
          <a:prstGeom prst="rect">
            <a:avLst/>
          </a:prstGeom>
          <a:noFill/>
          <a:ln w="9525">
            <a:noFill/>
            <a:miter lim="800000"/>
            <a:headEnd/>
            <a:tailEnd/>
          </a:ln>
          <a:effectLst/>
        </p:spPr>
      </p:pic>
      <p:pic>
        <p:nvPicPr>
          <p:cNvPr id="13" name="Picture 4"/>
          <p:cNvPicPr>
            <a:picLocks noChangeAspect="1" noChangeArrowheads="1"/>
          </p:cNvPicPr>
          <p:nvPr/>
        </p:nvPicPr>
        <p:blipFill rotWithShape="1">
          <a:blip r:embed="rId3" cstate="print"/>
          <a:srcRect l="55893" t="57230" r="10581" b="34308"/>
          <a:stretch/>
        </p:blipFill>
        <p:spPr bwMode="auto">
          <a:xfrm>
            <a:off x="2714580" y="6359856"/>
            <a:ext cx="2244756" cy="340568"/>
          </a:xfrm>
          <a:prstGeom prst="rect">
            <a:avLst/>
          </a:prstGeom>
          <a:noFill/>
          <a:ln w="9525">
            <a:noFill/>
            <a:miter lim="800000"/>
            <a:headEnd/>
            <a:tailEnd/>
          </a:ln>
          <a:effectLst/>
        </p:spPr>
      </p:pic>
    </p:spTree>
    <p:extLst>
      <p:ext uri="{BB962C8B-B14F-4D97-AF65-F5344CB8AC3E}">
        <p14:creationId xmlns:p14="http://schemas.microsoft.com/office/powerpoint/2010/main" val="957347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2999</TotalTime>
  <Words>1905</Words>
  <Application>Microsoft Office PowerPoint</Application>
  <PresentationFormat>On-screen Show (4:3)</PresentationFormat>
  <Paragraphs>329</Paragraphs>
  <Slides>37</Slides>
  <Notes>7</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Office-thema</vt:lpstr>
      <vt:lpstr>Custom Design</vt:lpstr>
      <vt:lpstr>What Are the Oncologic Risks of Morcellation of the Uterus? </vt:lpstr>
      <vt:lpstr>Take-Home Message</vt:lpstr>
      <vt:lpstr>Agenda</vt:lpstr>
      <vt:lpstr>Hot Topic (I)</vt:lpstr>
      <vt:lpstr>Hot Topic (II)</vt:lpstr>
      <vt:lpstr>Agenda</vt:lpstr>
      <vt:lpstr>PowerPoint Presentation</vt:lpstr>
      <vt:lpstr>Uterine Sarcomas: Histologic Subtypes</vt:lpstr>
      <vt:lpstr>Uterine Sarcomas: Subtypes</vt:lpstr>
      <vt:lpstr>Incidence of LMS and Endometiral Stromal Sarcoma (ESS)  Results from NORDCAN and NOCCA databases</vt:lpstr>
      <vt:lpstr>Smooth Muscle Cell Tumor Pathology Can Be Challenging  </vt:lpstr>
      <vt:lpstr>Pathology of Uterine LMS: Expert Opinion Might Be Necessary </vt:lpstr>
      <vt:lpstr>No Pathognomonic Features Predicting ESS </vt:lpstr>
      <vt:lpstr>No Pathognomonic Features Predicting LMS</vt:lpstr>
      <vt:lpstr>Agenda</vt:lpstr>
      <vt:lpstr>PowerPoint Presentation</vt:lpstr>
      <vt:lpstr>Treatment of Leiomyoma</vt:lpstr>
      <vt:lpstr>Growth of Leiomyoma During Gonadotropin: Level of Suspicion ↑</vt:lpstr>
      <vt:lpstr>PowerPoint Presentation</vt:lpstr>
      <vt:lpstr>Morcellation: Historical Perspective</vt:lpstr>
      <vt:lpstr>Agenda</vt:lpstr>
      <vt:lpstr>Risks of Morcellation</vt:lpstr>
      <vt:lpstr>Summary of Cases of Uterine Power Morcellation With Follow-Up Exploratory Laparotomy </vt:lpstr>
      <vt:lpstr>Intraoperative Images of Nodules on the Peritoneal Surface </vt:lpstr>
      <vt:lpstr>DFS and OS Relative to Tumor Morcellation in LMS (n = 56) </vt:lpstr>
      <vt:lpstr>Retrospective Cohort Study Evaluating the Impact of Intraperitoneal Morcellation on Outcomes of Localized Uterine Leiomyosarcoma </vt:lpstr>
      <vt:lpstr>Metastatic Leiomyosarcoma Involving the Omentum and Pelvic Side Wall </vt:lpstr>
      <vt:lpstr>Follow-Up in 50 Patients With ESS According to Morcellation </vt:lpstr>
      <vt:lpstr>Follow-Up in 50 Patients With ESS According to Morcellation </vt:lpstr>
      <vt:lpstr>Strategy After Sarcoma Morcellation: Anecdotal Data Only!</vt:lpstr>
      <vt:lpstr>Barbara Goff, President of SGO </vt:lpstr>
      <vt:lpstr>April 2014: FDA News Release </vt:lpstr>
      <vt:lpstr>Patient Triage UZ Leuven Recommendations on Morcellation</vt:lpstr>
      <vt:lpstr>Morcellation in Laparoscopic Bag?</vt:lpstr>
      <vt:lpstr>Agenda</vt:lpstr>
      <vt:lpstr>Take-Home Message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are the oncologic risks of morcellation of the uterus?</dc:title>
  <dc:creator>Amy Furedy, RN, OCN</dc:creator>
  <cp:lastModifiedBy>Amy Furedy, RN, OCN</cp:lastModifiedBy>
  <cp:revision>101</cp:revision>
  <dcterms:modified xsi:type="dcterms:W3CDTF">2015-02-17T16:28:40Z</dcterms:modified>
</cp:coreProperties>
</file>